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56" r:id="rId2"/>
  </p:sldIdLst>
  <p:sldSz cx="30240288" cy="43200638"/>
  <p:notesSz cx="6858000" cy="9144000"/>
  <p:defaultTextStyle>
    <a:defPPr>
      <a:defRPr lang="zh-TW"/>
    </a:defPPr>
    <a:lvl1pPr marL="0" algn="l" defTabSz="3703320" rtl="0" eaLnBrk="1" latinLnBrk="0" hangingPunct="1">
      <a:defRPr sz="7300" kern="1200">
        <a:solidFill>
          <a:schemeClr val="tx1"/>
        </a:solidFill>
        <a:latin typeface="+mn-lt"/>
        <a:ea typeface="+mn-ea"/>
        <a:cs typeface="+mn-cs"/>
      </a:defRPr>
    </a:lvl1pPr>
    <a:lvl2pPr marL="1851660" algn="l" defTabSz="3703320" rtl="0" eaLnBrk="1" latinLnBrk="0" hangingPunct="1">
      <a:defRPr sz="7300" kern="1200">
        <a:solidFill>
          <a:schemeClr val="tx1"/>
        </a:solidFill>
        <a:latin typeface="+mn-lt"/>
        <a:ea typeface="+mn-ea"/>
        <a:cs typeface="+mn-cs"/>
      </a:defRPr>
    </a:lvl2pPr>
    <a:lvl3pPr marL="3703320" algn="l" defTabSz="3703320" rtl="0" eaLnBrk="1" latinLnBrk="0" hangingPunct="1">
      <a:defRPr sz="7300" kern="1200">
        <a:solidFill>
          <a:schemeClr val="tx1"/>
        </a:solidFill>
        <a:latin typeface="+mn-lt"/>
        <a:ea typeface="+mn-ea"/>
        <a:cs typeface="+mn-cs"/>
      </a:defRPr>
    </a:lvl3pPr>
    <a:lvl4pPr marL="5554980" algn="l" defTabSz="3703320" rtl="0" eaLnBrk="1" latinLnBrk="0" hangingPunct="1">
      <a:defRPr sz="7300" kern="1200">
        <a:solidFill>
          <a:schemeClr val="tx1"/>
        </a:solidFill>
        <a:latin typeface="+mn-lt"/>
        <a:ea typeface="+mn-ea"/>
        <a:cs typeface="+mn-cs"/>
      </a:defRPr>
    </a:lvl4pPr>
    <a:lvl5pPr marL="7406640" algn="l" defTabSz="3703320" rtl="0" eaLnBrk="1" latinLnBrk="0" hangingPunct="1">
      <a:defRPr sz="7300" kern="1200">
        <a:solidFill>
          <a:schemeClr val="tx1"/>
        </a:solidFill>
        <a:latin typeface="+mn-lt"/>
        <a:ea typeface="+mn-ea"/>
        <a:cs typeface="+mn-cs"/>
      </a:defRPr>
    </a:lvl5pPr>
    <a:lvl6pPr marL="9258300" algn="l" defTabSz="3703320" rtl="0" eaLnBrk="1" latinLnBrk="0" hangingPunct="1">
      <a:defRPr sz="7300" kern="1200">
        <a:solidFill>
          <a:schemeClr val="tx1"/>
        </a:solidFill>
        <a:latin typeface="+mn-lt"/>
        <a:ea typeface="+mn-ea"/>
        <a:cs typeface="+mn-cs"/>
      </a:defRPr>
    </a:lvl6pPr>
    <a:lvl7pPr marL="11109960" algn="l" defTabSz="3703320" rtl="0" eaLnBrk="1" latinLnBrk="0" hangingPunct="1">
      <a:defRPr sz="7300" kern="1200">
        <a:solidFill>
          <a:schemeClr val="tx1"/>
        </a:solidFill>
        <a:latin typeface="+mn-lt"/>
        <a:ea typeface="+mn-ea"/>
        <a:cs typeface="+mn-cs"/>
      </a:defRPr>
    </a:lvl7pPr>
    <a:lvl8pPr marL="12961620" algn="l" defTabSz="3703320" rtl="0" eaLnBrk="1" latinLnBrk="0" hangingPunct="1">
      <a:defRPr sz="7300" kern="1200">
        <a:solidFill>
          <a:schemeClr val="tx1"/>
        </a:solidFill>
        <a:latin typeface="+mn-lt"/>
        <a:ea typeface="+mn-ea"/>
        <a:cs typeface="+mn-cs"/>
      </a:defRPr>
    </a:lvl8pPr>
    <a:lvl9pPr marL="14813280" algn="l" defTabSz="3703320" rtl="0" eaLnBrk="1" latinLnBrk="0" hangingPunct="1">
      <a:defRPr sz="7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607" userDrawn="1">
          <p15:clr>
            <a:srgbClr val="A4A3A4"/>
          </p15:clr>
        </p15:guide>
        <p15:guide id="2" pos="9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0F2"/>
    <a:srgbClr val="D1E0E3"/>
    <a:srgbClr val="FFFFFF"/>
    <a:srgbClr val="C7D2CF"/>
    <a:srgbClr val="DCE3E1"/>
    <a:srgbClr val="728E89"/>
    <a:srgbClr val="90B2AC"/>
    <a:srgbClr val="4F716B"/>
    <a:srgbClr val="4F726C"/>
    <a:srgbClr val="BFCC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深色樣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深色樣式 2 - 輔色 5/輔色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61" autoAdjust="0"/>
    <p:restoredTop sz="91986" autoAdjust="0"/>
  </p:normalViewPr>
  <p:slideViewPr>
    <p:cSldViewPr>
      <p:cViewPr>
        <p:scale>
          <a:sx n="80" d="100"/>
          <a:sy n="80" d="100"/>
        </p:scale>
        <p:origin x="-2862" y="-4740"/>
      </p:cViewPr>
      <p:guideLst>
        <p:guide orient="horz" pos="13607"/>
        <p:guide pos="952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83266-0936-4EBD-8C74-0581B37A15C6}" type="datetimeFigureOut">
              <a:rPr lang="zh-TW" altLang="en-US" smtClean="0"/>
              <a:t>2022/7/28</a:t>
            </a:fld>
            <a:endParaRPr lang="zh-TW" altLang="en-US"/>
          </a:p>
        </p:txBody>
      </p:sp>
      <p:sp>
        <p:nvSpPr>
          <p:cNvPr id="4" name="投影片圖像版面配置區 3"/>
          <p:cNvSpPr>
            <a:spLocks noGrp="1" noRot="1" noChangeAspect="1"/>
          </p:cNvSpPr>
          <p:nvPr>
            <p:ph type="sldImg" idx="2"/>
          </p:nvPr>
        </p:nvSpPr>
        <p:spPr>
          <a:xfrm>
            <a:off x="2349500" y="1143000"/>
            <a:ext cx="21590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F5D34-453B-4B19-A1ED-59081108AEB6}" type="slidenum">
              <a:rPr lang="zh-TW" altLang="en-US" smtClean="0"/>
              <a:t>‹#›</a:t>
            </a:fld>
            <a:endParaRPr lang="zh-TW" altLang="en-US"/>
          </a:p>
        </p:txBody>
      </p:sp>
    </p:spTree>
    <p:extLst>
      <p:ext uri="{BB962C8B-B14F-4D97-AF65-F5344CB8AC3E}">
        <p14:creationId xmlns:p14="http://schemas.microsoft.com/office/powerpoint/2010/main" val="41638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2349500" y="1143000"/>
            <a:ext cx="21590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4CF5D34-453B-4B19-A1ED-59081108AEB6}" type="slidenum">
              <a:rPr lang="zh-TW" altLang="en-US" smtClean="0"/>
              <a:t>1</a:t>
            </a:fld>
            <a:endParaRPr lang="zh-TW" altLang="en-US"/>
          </a:p>
        </p:txBody>
      </p:sp>
    </p:spTree>
    <p:extLst>
      <p:ext uri="{BB962C8B-B14F-4D97-AF65-F5344CB8AC3E}">
        <p14:creationId xmlns:p14="http://schemas.microsoft.com/office/powerpoint/2010/main" val="417142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2268022" y="13420203"/>
            <a:ext cx="25704246" cy="9260137"/>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4536044" y="24480364"/>
            <a:ext cx="21168202" cy="11040163"/>
          </a:xfrm>
        </p:spPr>
        <p:txBody>
          <a:bodyPr/>
          <a:lstStyle>
            <a:lvl1pPr marL="0" indent="0" algn="ctr">
              <a:buNone/>
              <a:defRPr>
                <a:solidFill>
                  <a:schemeClr val="tx1">
                    <a:tint val="75000"/>
                  </a:schemeClr>
                </a:solidFill>
              </a:defRPr>
            </a:lvl1pPr>
            <a:lvl2pPr marL="1727124" indent="0" algn="ctr">
              <a:buNone/>
              <a:defRPr>
                <a:solidFill>
                  <a:schemeClr val="tx1">
                    <a:tint val="75000"/>
                  </a:schemeClr>
                </a:solidFill>
              </a:defRPr>
            </a:lvl2pPr>
            <a:lvl3pPr marL="3454249" indent="0" algn="ctr">
              <a:buNone/>
              <a:defRPr>
                <a:solidFill>
                  <a:schemeClr val="tx1">
                    <a:tint val="75000"/>
                  </a:schemeClr>
                </a:solidFill>
              </a:defRPr>
            </a:lvl3pPr>
            <a:lvl4pPr marL="5181377" indent="0" algn="ctr">
              <a:buNone/>
              <a:defRPr>
                <a:solidFill>
                  <a:schemeClr val="tx1">
                    <a:tint val="75000"/>
                  </a:schemeClr>
                </a:solidFill>
              </a:defRPr>
            </a:lvl4pPr>
            <a:lvl5pPr marL="6908510" indent="0" algn="ctr">
              <a:buNone/>
              <a:defRPr>
                <a:solidFill>
                  <a:schemeClr val="tx1">
                    <a:tint val="75000"/>
                  </a:schemeClr>
                </a:solidFill>
              </a:defRPr>
            </a:lvl5pPr>
            <a:lvl6pPr marL="8635634" indent="0" algn="ctr">
              <a:buNone/>
              <a:defRPr>
                <a:solidFill>
                  <a:schemeClr val="tx1">
                    <a:tint val="75000"/>
                  </a:schemeClr>
                </a:solidFill>
              </a:defRPr>
            </a:lvl6pPr>
            <a:lvl7pPr marL="10362759" indent="0" algn="ctr">
              <a:buNone/>
              <a:defRPr>
                <a:solidFill>
                  <a:schemeClr val="tx1">
                    <a:tint val="75000"/>
                  </a:schemeClr>
                </a:solidFill>
              </a:defRPr>
            </a:lvl7pPr>
            <a:lvl8pPr marL="12089883" indent="0" algn="ctr">
              <a:buNone/>
              <a:defRPr>
                <a:solidFill>
                  <a:schemeClr val="tx1">
                    <a:tint val="75000"/>
                  </a:schemeClr>
                </a:solidFill>
              </a:defRPr>
            </a:lvl8pPr>
            <a:lvl9pPr marL="13817008"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7695495" y="10900165"/>
            <a:ext cx="24108230" cy="23222343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360310" y="10900165"/>
            <a:ext cx="71831184" cy="23222343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2388774" y="27760434"/>
            <a:ext cx="25704246" cy="8580128"/>
          </a:xfrm>
        </p:spPr>
        <p:txBody>
          <a:bodyPr anchor="t"/>
          <a:lstStyle>
            <a:lvl1pPr algn="l">
              <a:defRPr sz="15118"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2388774" y="18310278"/>
            <a:ext cx="25704246" cy="9450136"/>
          </a:xfrm>
        </p:spPr>
        <p:txBody>
          <a:bodyPr anchor="b"/>
          <a:lstStyle>
            <a:lvl1pPr marL="0" indent="0">
              <a:buNone/>
              <a:defRPr sz="7599">
                <a:solidFill>
                  <a:schemeClr val="tx1">
                    <a:tint val="75000"/>
                  </a:schemeClr>
                </a:solidFill>
              </a:defRPr>
            </a:lvl1pPr>
            <a:lvl2pPr marL="1727124" indent="0">
              <a:buNone/>
              <a:defRPr sz="6800">
                <a:solidFill>
                  <a:schemeClr val="tx1">
                    <a:tint val="75000"/>
                  </a:schemeClr>
                </a:solidFill>
              </a:defRPr>
            </a:lvl2pPr>
            <a:lvl3pPr marL="3454249" indent="0">
              <a:buNone/>
              <a:defRPr sz="6080">
                <a:solidFill>
                  <a:schemeClr val="tx1">
                    <a:tint val="75000"/>
                  </a:schemeClr>
                </a:solidFill>
              </a:defRPr>
            </a:lvl3pPr>
            <a:lvl4pPr marL="5181377" indent="0">
              <a:buNone/>
              <a:defRPr sz="5279">
                <a:solidFill>
                  <a:schemeClr val="tx1">
                    <a:tint val="75000"/>
                  </a:schemeClr>
                </a:solidFill>
              </a:defRPr>
            </a:lvl4pPr>
            <a:lvl5pPr marL="6908510" indent="0">
              <a:buNone/>
              <a:defRPr sz="5279">
                <a:solidFill>
                  <a:schemeClr val="tx1">
                    <a:tint val="75000"/>
                  </a:schemeClr>
                </a:solidFill>
              </a:defRPr>
            </a:lvl5pPr>
            <a:lvl6pPr marL="8635634" indent="0">
              <a:buNone/>
              <a:defRPr sz="5279">
                <a:solidFill>
                  <a:schemeClr val="tx1">
                    <a:tint val="75000"/>
                  </a:schemeClr>
                </a:solidFill>
              </a:defRPr>
            </a:lvl6pPr>
            <a:lvl7pPr marL="10362759" indent="0">
              <a:buNone/>
              <a:defRPr sz="5279">
                <a:solidFill>
                  <a:schemeClr val="tx1">
                    <a:tint val="75000"/>
                  </a:schemeClr>
                </a:solidFill>
              </a:defRPr>
            </a:lvl7pPr>
            <a:lvl8pPr marL="12089883" indent="0">
              <a:buNone/>
              <a:defRPr sz="5279">
                <a:solidFill>
                  <a:schemeClr val="tx1">
                    <a:tint val="75000"/>
                  </a:schemeClr>
                </a:solidFill>
              </a:defRPr>
            </a:lvl8pPr>
            <a:lvl9pPr marL="13817008" indent="0">
              <a:buNone/>
              <a:defRPr sz="5279">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360306" y="63500962"/>
            <a:ext cx="47969706" cy="179622653"/>
          </a:xfrm>
        </p:spPr>
        <p:txBody>
          <a:bodyPr/>
          <a:lstStyle>
            <a:lvl1pPr>
              <a:defRPr sz="10560"/>
            </a:lvl1pPr>
            <a:lvl2pPr>
              <a:defRPr sz="9039"/>
            </a:lvl2pPr>
            <a:lvl3pPr>
              <a:defRPr sz="7599"/>
            </a:lvl3pPr>
            <a:lvl4pPr>
              <a:defRPr sz="6800"/>
            </a:lvl4pPr>
            <a:lvl5pPr>
              <a:defRPr sz="6800"/>
            </a:lvl5pPr>
            <a:lvl6pPr>
              <a:defRPr sz="6800"/>
            </a:lvl6pPr>
            <a:lvl7pPr>
              <a:defRPr sz="6800"/>
            </a:lvl7pPr>
            <a:lvl8pPr>
              <a:defRPr sz="6800"/>
            </a:lvl8pPr>
            <a:lvl9pPr>
              <a:defRPr sz="6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3834013" y="63500962"/>
            <a:ext cx="47969709" cy="179622653"/>
          </a:xfrm>
        </p:spPr>
        <p:txBody>
          <a:bodyPr/>
          <a:lstStyle>
            <a:lvl1pPr>
              <a:defRPr sz="10560"/>
            </a:lvl1pPr>
            <a:lvl2pPr>
              <a:defRPr sz="9039"/>
            </a:lvl2pPr>
            <a:lvl3pPr>
              <a:defRPr sz="7599"/>
            </a:lvl3pPr>
            <a:lvl4pPr>
              <a:defRPr sz="6800"/>
            </a:lvl4pPr>
            <a:lvl5pPr>
              <a:defRPr sz="6800"/>
            </a:lvl5pPr>
            <a:lvl6pPr>
              <a:defRPr sz="6800"/>
            </a:lvl6pPr>
            <a:lvl7pPr>
              <a:defRPr sz="6800"/>
            </a:lvl7pPr>
            <a:lvl8pPr>
              <a:defRPr sz="6800"/>
            </a:lvl8pPr>
            <a:lvl9pPr>
              <a:defRPr sz="6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1512017" y="1730029"/>
            <a:ext cx="27216260" cy="7200107"/>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512015" y="9670149"/>
            <a:ext cx="13361379" cy="4030057"/>
          </a:xfrm>
        </p:spPr>
        <p:txBody>
          <a:bodyPr anchor="b"/>
          <a:lstStyle>
            <a:lvl1pPr marL="0" indent="0">
              <a:buNone/>
              <a:defRPr sz="9039" b="1"/>
            </a:lvl1pPr>
            <a:lvl2pPr marL="1727124" indent="0">
              <a:buNone/>
              <a:defRPr sz="7599" b="1"/>
            </a:lvl2pPr>
            <a:lvl3pPr marL="3454249" indent="0">
              <a:buNone/>
              <a:defRPr sz="6800" b="1"/>
            </a:lvl3pPr>
            <a:lvl4pPr marL="5181377" indent="0">
              <a:buNone/>
              <a:defRPr sz="6080" b="1"/>
            </a:lvl4pPr>
            <a:lvl5pPr marL="6908510" indent="0">
              <a:buNone/>
              <a:defRPr sz="6080" b="1"/>
            </a:lvl5pPr>
            <a:lvl6pPr marL="8635634" indent="0">
              <a:buNone/>
              <a:defRPr sz="6080" b="1"/>
            </a:lvl6pPr>
            <a:lvl7pPr marL="10362759" indent="0">
              <a:buNone/>
              <a:defRPr sz="6080" b="1"/>
            </a:lvl7pPr>
            <a:lvl8pPr marL="12089883" indent="0">
              <a:buNone/>
              <a:defRPr sz="6080" b="1"/>
            </a:lvl8pPr>
            <a:lvl9pPr marL="13817008" indent="0">
              <a:buNone/>
              <a:defRPr sz="6080" b="1"/>
            </a:lvl9pPr>
          </a:lstStyle>
          <a:p>
            <a:pPr lvl="0"/>
            <a:r>
              <a:rPr lang="zh-TW" altLang="en-US" smtClean="0"/>
              <a:t>按一下以編輯母片文字樣式</a:t>
            </a:r>
          </a:p>
        </p:txBody>
      </p:sp>
      <p:sp>
        <p:nvSpPr>
          <p:cNvPr id="4" name="內容版面配置區 3"/>
          <p:cNvSpPr>
            <a:spLocks noGrp="1"/>
          </p:cNvSpPr>
          <p:nvPr>
            <p:ph sz="half" idx="2"/>
          </p:nvPr>
        </p:nvSpPr>
        <p:spPr>
          <a:xfrm>
            <a:off x="1512015" y="13700204"/>
            <a:ext cx="13361379" cy="24890371"/>
          </a:xfrm>
        </p:spPr>
        <p:txBody>
          <a:bodyPr/>
          <a:lstStyle>
            <a:lvl1pPr>
              <a:defRPr sz="9039"/>
            </a:lvl1pPr>
            <a:lvl2pPr>
              <a:defRPr sz="7599"/>
            </a:lvl2pPr>
            <a:lvl3pPr>
              <a:defRPr sz="6800"/>
            </a:lvl3pPr>
            <a:lvl4pPr>
              <a:defRPr sz="6080"/>
            </a:lvl4pPr>
            <a:lvl5pPr>
              <a:defRPr sz="6080"/>
            </a:lvl5pPr>
            <a:lvl6pPr>
              <a:defRPr sz="6080"/>
            </a:lvl6pPr>
            <a:lvl7pPr>
              <a:defRPr sz="6080"/>
            </a:lvl7pPr>
            <a:lvl8pPr>
              <a:defRPr sz="6080"/>
            </a:lvl8pPr>
            <a:lvl9pPr>
              <a:defRPr sz="608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15361648" y="9670149"/>
            <a:ext cx="13366627" cy="4030057"/>
          </a:xfrm>
        </p:spPr>
        <p:txBody>
          <a:bodyPr anchor="b"/>
          <a:lstStyle>
            <a:lvl1pPr marL="0" indent="0">
              <a:buNone/>
              <a:defRPr sz="9039" b="1"/>
            </a:lvl1pPr>
            <a:lvl2pPr marL="1727124" indent="0">
              <a:buNone/>
              <a:defRPr sz="7599" b="1"/>
            </a:lvl2pPr>
            <a:lvl3pPr marL="3454249" indent="0">
              <a:buNone/>
              <a:defRPr sz="6800" b="1"/>
            </a:lvl3pPr>
            <a:lvl4pPr marL="5181377" indent="0">
              <a:buNone/>
              <a:defRPr sz="6080" b="1"/>
            </a:lvl4pPr>
            <a:lvl5pPr marL="6908510" indent="0">
              <a:buNone/>
              <a:defRPr sz="6080" b="1"/>
            </a:lvl5pPr>
            <a:lvl6pPr marL="8635634" indent="0">
              <a:buNone/>
              <a:defRPr sz="6080" b="1"/>
            </a:lvl6pPr>
            <a:lvl7pPr marL="10362759" indent="0">
              <a:buNone/>
              <a:defRPr sz="6080" b="1"/>
            </a:lvl7pPr>
            <a:lvl8pPr marL="12089883" indent="0">
              <a:buNone/>
              <a:defRPr sz="6080" b="1"/>
            </a:lvl8pPr>
            <a:lvl9pPr marL="13817008" indent="0">
              <a:buNone/>
              <a:defRPr sz="6080" b="1"/>
            </a:lvl9pPr>
          </a:lstStyle>
          <a:p>
            <a:pPr lvl="0"/>
            <a:r>
              <a:rPr lang="zh-TW" altLang="en-US" smtClean="0"/>
              <a:t>按一下以編輯母片文字樣式</a:t>
            </a:r>
          </a:p>
        </p:txBody>
      </p:sp>
      <p:sp>
        <p:nvSpPr>
          <p:cNvPr id="6" name="內容版面配置區 5"/>
          <p:cNvSpPr>
            <a:spLocks noGrp="1"/>
          </p:cNvSpPr>
          <p:nvPr>
            <p:ph sz="quarter" idx="4"/>
          </p:nvPr>
        </p:nvSpPr>
        <p:spPr>
          <a:xfrm>
            <a:off x="15361648" y="13700204"/>
            <a:ext cx="13366627" cy="24890371"/>
          </a:xfrm>
        </p:spPr>
        <p:txBody>
          <a:bodyPr/>
          <a:lstStyle>
            <a:lvl1pPr>
              <a:defRPr sz="9039"/>
            </a:lvl1pPr>
            <a:lvl2pPr>
              <a:defRPr sz="7599"/>
            </a:lvl2pPr>
            <a:lvl3pPr>
              <a:defRPr sz="6800"/>
            </a:lvl3pPr>
            <a:lvl4pPr>
              <a:defRPr sz="6080"/>
            </a:lvl4pPr>
            <a:lvl5pPr>
              <a:defRPr sz="6080"/>
            </a:lvl5pPr>
            <a:lvl6pPr>
              <a:defRPr sz="6080"/>
            </a:lvl6pPr>
            <a:lvl7pPr>
              <a:defRPr sz="6080"/>
            </a:lvl7pPr>
            <a:lvl8pPr>
              <a:defRPr sz="6080"/>
            </a:lvl8pPr>
            <a:lvl9pPr>
              <a:defRPr sz="608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512029" y="1720026"/>
            <a:ext cx="9948846" cy="7320109"/>
          </a:xfrm>
        </p:spPr>
        <p:txBody>
          <a:bodyPr anchor="b"/>
          <a:lstStyle>
            <a:lvl1pPr algn="l">
              <a:defRPr sz="7599"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11823114" y="1720029"/>
            <a:ext cx="16905161" cy="36870548"/>
          </a:xfrm>
        </p:spPr>
        <p:txBody>
          <a:bodyPr/>
          <a:lstStyle>
            <a:lvl1pPr>
              <a:defRPr sz="12079"/>
            </a:lvl1pPr>
            <a:lvl2pPr>
              <a:defRPr sz="10560"/>
            </a:lvl2pPr>
            <a:lvl3pPr>
              <a:defRPr sz="9039"/>
            </a:lvl3pPr>
            <a:lvl4pPr>
              <a:defRPr sz="7599"/>
            </a:lvl4pPr>
            <a:lvl5pPr>
              <a:defRPr sz="7599"/>
            </a:lvl5pPr>
            <a:lvl6pPr>
              <a:defRPr sz="7599"/>
            </a:lvl6pPr>
            <a:lvl7pPr>
              <a:defRPr sz="7599"/>
            </a:lvl7pPr>
            <a:lvl8pPr>
              <a:defRPr sz="7599"/>
            </a:lvl8pPr>
            <a:lvl9pPr>
              <a:defRPr sz="7599"/>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1512029" y="9040156"/>
            <a:ext cx="9948846" cy="29550440"/>
          </a:xfrm>
        </p:spPr>
        <p:txBody>
          <a:bodyPr/>
          <a:lstStyle>
            <a:lvl1pPr marL="0" indent="0">
              <a:buNone/>
              <a:defRPr sz="5279"/>
            </a:lvl1pPr>
            <a:lvl2pPr marL="1727124" indent="0">
              <a:buNone/>
              <a:defRPr sz="4559"/>
            </a:lvl2pPr>
            <a:lvl3pPr marL="3454249" indent="0">
              <a:buNone/>
              <a:defRPr sz="3760"/>
            </a:lvl3pPr>
            <a:lvl4pPr marL="5181377" indent="0">
              <a:buNone/>
              <a:defRPr sz="3439"/>
            </a:lvl4pPr>
            <a:lvl5pPr marL="6908510" indent="0">
              <a:buNone/>
              <a:defRPr sz="3439"/>
            </a:lvl5pPr>
            <a:lvl6pPr marL="8635634" indent="0">
              <a:buNone/>
              <a:defRPr sz="3439"/>
            </a:lvl6pPr>
            <a:lvl7pPr marL="10362759" indent="0">
              <a:buNone/>
              <a:defRPr sz="3439"/>
            </a:lvl7pPr>
            <a:lvl8pPr marL="12089883" indent="0">
              <a:buNone/>
              <a:defRPr sz="3439"/>
            </a:lvl8pPr>
            <a:lvl9pPr marL="13817008" indent="0">
              <a:buNone/>
              <a:defRPr sz="3439"/>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927311" y="30240449"/>
            <a:ext cx="18144173" cy="3570055"/>
          </a:xfrm>
        </p:spPr>
        <p:txBody>
          <a:bodyPr anchor="b"/>
          <a:lstStyle>
            <a:lvl1pPr algn="l">
              <a:defRPr sz="7599"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927311" y="3860057"/>
            <a:ext cx="18144173" cy="25920383"/>
          </a:xfrm>
        </p:spPr>
        <p:txBody>
          <a:bodyPr/>
          <a:lstStyle>
            <a:lvl1pPr marL="0" indent="0">
              <a:buNone/>
              <a:defRPr sz="12079"/>
            </a:lvl1pPr>
            <a:lvl2pPr marL="1727124" indent="0">
              <a:buNone/>
              <a:defRPr sz="10560"/>
            </a:lvl2pPr>
            <a:lvl3pPr marL="3454249" indent="0">
              <a:buNone/>
              <a:defRPr sz="9039"/>
            </a:lvl3pPr>
            <a:lvl4pPr marL="5181377" indent="0">
              <a:buNone/>
              <a:defRPr sz="7599"/>
            </a:lvl4pPr>
            <a:lvl5pPr marL="6908510" indent="0">
              <a:buNone/>
              <a:defRPr sz="7599"/>
            </a:lvl5pPr>
            <a:lvl6pPr marL="8635634" indent="0">
              <a:buNone/>
              <a:defRPr sz="7599"/>
            </a:lvl6pPr>
            <a:lvl7pPr marL="10362759" indent="0">
              <a:buNone/>
              <a:defRPr sz="7599"/>
            </a:lvl7pPr>
            <a:lvl8pPr marL="12089883" indent="0">
              <a:buNone/>
              <a:defRPr sz="7599"/>
            </a:lvl8pPr>
            <a:lvl9pPr marL="13817008" indent="0">
              <a:buNone/>
              <a:defRPr sz="7599"/>
            </a:lvl9pPr>
          </a:lstStyle>
          <a:p>
            <a:endParaRPr lang="zh-TW" altLang="en-US"/>
          </a:p>
        </p:txBody>
      </p:sp>
      <p:sp>
        <p:nvSpPr>
          <p:cNvPr id="4" name="文字版面配置區 3"/>
          <p:cNvSpPr>
            <a:spLocks noGrp="1"/>
          </p:cNvSpPr>
          <p:nvPr>
            <p:ph type="body" sz="half" idx="2"/>
          </p:nvPr>
        </p:nvSpPr>
        <p:spPr>
          <a:xfrm>
            <a:off x="5927311" y="33810504"/>
            <a:ext cx="18144173" cy="5070073"/>
          </a:xfrm>
        </p:spPr>
        <p:txBody>
          <a:bodyPr/>
          <a:lstStyle>
            <a:lvl1pPr marL="0" indent="0">
              <a:buNone/>
              <a:defRPr sz="5279"/>
            </a:lvl1pPr>
            <a:lvl2pPr marL="1727124" indent="0">
              <a:buNone/>
              <a:defRPr sz="4559"/>
            </a:lvl2pPr>
            <a:lvl3pPr marL="3454249" indent="0">
              <a:buNone/>
              <a:defRPr sz="3760"/>
            </a:lvl3pPr>
            <a:lvl4pPr marL="5181377" indent="0">
              <a:buNone/>
              <a:defRPr sz="3439"/>
            </a:lvl4pPr>
            <a:lvl5pPr marL="6908510" indent="0">
              <a:buNone/>
              <a:defRPr sz="3439"/>
            </a:lvl5pPr>
            <a:lvl6pPr marL="8635634" indent="0">
              <a:buNone/>
              <a:defRPr sz="3439"/>
            </a:lvl6pPr>
            <a:lvl7pPr marL="10362759" indent="0">
              <a:buNone/>
              <a:defRPr sz="3439"/>
            </a:lvl7pPr>
            <a:lvl8pPr marL="12089883" indent="0">
              <a:buNone/>
              <a:defRPr sz="3439"/>
            </a:lvl8pPr>
            <a:lvl9pPr marL="13817008" indent="0">
              <a:buNone/>
              <a:defRPr sz="3439"/>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E1627E-FF2C-47BA-9081-A48F512AD5E6}" type="datetimeFigureOut">
              <a:rPr lang="zh-TW" altLang="en-US" smtClean="0"/>
              <a:pPr/>
              <a:t>2022/7/28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F2CDE96-FDD0-4E67-8044-BA6B917F9675}"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512017" y="1730029"/>
            <a:ext cx="27216260" cy="7200107"/>
          </a:xfrm>
          <a:prstGeom prst="rect">
            <a:avLst/>
          </a:prstGeom>
        </p:spPr>
        <p:txBody>
          <a:bodyPr vert="horz" lIns="431813" tIns="215899" rIns="431813" bIns="215899"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512017" y="10080173"/>
            <a:ext cx="27216260" cy="28510425"/>
          </a:xfrm>
          <a:prstGeom prst="rect">
            <a:avLst/>
          </a:prstGeom>
        </p:spPr>
        <p:txBody>
          <a:bodyPr vert="horz" lIns="431813" tIns="215899" rIns="431813" bIns="215899"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1512016" y="40040602"/>
            <a:ext cx="7056067" cy="2300034"/>
          </a:xfrm>
          <a:prstGeom prst="rect">
            <a:avLst/>
          </a:prstGeom>
        </p:spPr>
        <p:txBody>
          <a:bodyPr vert="horz" lIns="431813" tIns="215899" rIns="431813" bIns="215899" rtlCol="0" anchor="ctr"/>
          <a:lstStyle>
            <a:lvl1pPr algn="l">
              <a:defRPr sz="4559">
                <a:solidFill>
                  <a:schemeClr val="tx1">
                    <a:tint val="75000"/>
                  </a:schemeClr>
                </a:solidFill>
              </a:defRPr>
            </a:lvl1pPr>
          </a:lstStyle>
          <a:p>
            <a:fld id="{BEE1627E-FF2C-47BA-9081-A48F512AD5E6}" type="datetimeFigureOut">
              <a:rPr lang="zh-TW" altLang="en-US" smtClean="0"/>
              <a:pPr/>
              <a:t>2022/7/28</a:t>
            </a:fld>
            <a:endParaRPr lang="zh-TW" altLang="en-US"/>
          </a:p>
        </p:txBody>
      </p:sp>
      <p:sp>
        <p:nvSpPr>
          <p:cNvPr id="5" name="頁尾版面配置區 4"/>
          <p:cNvSpPr>
            <a:spLocks noGrp="1"/>
          </p:cNvSpPr>
          <p:nvPr>
            <p:ph type="ftr" sz="quarter" idx="3"/>
          </p:nvPr>
        </p:nvSpPr>
        <p:spPr>
          <a:xfrm>
            <a:off x="10332101" y="40040602"/>
            <a:ext cx="9576092" cy="2300034"/>
          </a:xfrm>
          <a:prstGeom prst="rect">
            <a:avLst/>
          </a:prstGeom>
        </p:spPr>
        <p:txBody>
          <a:bodyPr vert="horz" lIns="431813" tIns="215899" rIns="431813" bIns="215899" rtlCol="0" anchor="ctr"/>
          <a:lstStyle>
            <a:lvl1pPr algn="ctr">
              <a:defRPr sz="4559">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21672209" y="40040602"/>
            <a:ext cx="7056067" cy="2300034"/>
          </a:xfrm>
          <a:prstGeom prst="rect">
            <a:avLst/>
          </a:prstGeom>
        </p:spPr>
        <p:txBody>
          <a:bodyPr vert="horz" lIns="431813" tIns="215899" rIns="431813" bIns="215899" rtlCol="0" anchor="ctr"/>
          <a:lstStyle>
            <a:lvl1pPr algn="r">
              <a:defRPr sz="4559">
                <a:solidFill>
                  <a:schemeClr val="tx1">
                    <a:tint val="75000"/>
                  </a:schemeClr>
                </a:solidFill>
              </a:defRPr>
            </a:lvl1pPr>
          </a:lstStyle>
          <a:p>
            <a:fld id="{1F2CDE96-FDD0-4E67-8044-BA6B917F967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3454249" rtl="0" eaLnBrk="1" latinLnBrk="0" hangingPunct="1">
        <a:spcBef>
          <a:spcPct val="0"/>
        </a:spcBef>
        <a:buNone/>
        <a:defRPr sz="16638" kern="1200">
          <a:solidFill>
            <a:schemeClr val="tx1"/>
          </a:solidFill>
          <a:latin typeface="+mj-lt"/>
          <a:ea typeface="+mj-ea"/>
          <a:cs typeface="+mj-cs"/>
        </a:defRPr>
      </a:lvl1pPr>
    </p:titleStyle>
    <p:bodyStyle>
      <a:lvl1pPr marL="1295346" indent="-1295346" algn="l" defTabSz="3454249" rtl="0" eaLnBrk="1" latinLnBrk="0" hangingPunct="1">
        <a:spcBef>
          <a:spcPct val="20000"/>
        </a:spcBef>
        <a:buFont typeface="Arial" pitchFamily="34" charset="0"/>
        <a:buChar char="•"/>
        <a:defRPr sz="12079" kern="1200">
          <a:solidFill>
            <a:schemeClr val="tx1"/>
          </a:solidFill>
          <a:latin typeface="+mn-lt"/>
          <a:ea typeface="+mn-ea"/>
          <a:cs typeface="+mn-cs"/>
        </a:defRPr>
      </a:lvl1pPr>
      <a:lvl2pPr marL="2806581" indent="-1079457" algn="l" defTabSz="3454249" rtl="0" eaLnBrk="1" latinLnBrk="0" hangingPunct="1">
        <a:spcBef>
          <a:spcPct val="20000"/>
        </a:spcBef>
        <a:buFont typeface="Arial" pitchFamily="34" charset="0"/>
        <a:buChar char="–"/>
        <a:defRPr sz="10560" kern="1200">
          <a:solidFill>
            <a:schemeClr val="tx1"/>
          </a:solidFill>
          <a:latin typeface="+mn-lt"/>
          <a:ea typeface="+mn-ea"/>
          <a:cs typeface="+mn-cs"/>
        </a:defRPr>
      </a:lvl2pPr>
      <a:lvl3pPr marL="4317816" indent="-863567" algn="l" defTabSz="3454249" rtl="0" eaLnBrk="1" latinLnBrk="0" hangingPunct="1">
        <a:spcBef>
          <a:spcPct val="20000"/>
        </a:spcBef>
        <a:buFont typeface="Arial" pitchFamily="34" charset="0"/>
        <a:buChar char="•"/>
        <a:defRPr sz="9039" kern="1200">
          <a:solidFill>
            <a:schemeClr val="tx1"/>
          </a:solidFill>
          <a:latin typeface="+mn-lt"/>
          <a:ea typeface="+mn-ea"/>
          <a:cs typeface="+mn-cs"/>
        </a:defRPr>
      </a:lvl3pPr>
      <a:lvl4pPr marL="6044942"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4pPr>
      <a:lvl5pPr marL="7772065"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5pPr>
      <a:lvl6pPr marL="9499190"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6pPr>
      <a:lvl7pPr marL="11226319"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7pPr>
      <a:lvl8pPr marL="12953447"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8pPr>
      <a:lvl9pPr marL="14680575" indent="-863567" algn="l" defTabSz="3454249" rtl="0" eaLnBrk="1" latinLnBrk="0" hangingPunct="1">
        <a:spcBef>
          <a:spcPct val="20000"/>
        </a:spcBef>
        <a:buFont typeface="Arial" pitchFamily="34" charset="0"/>
        <a:buChar char="•"/>
        <a:defRPr sz="7599" kern="1200">
          <a:solidFill>
            <a:schemeClr val="tx1"/>
          </a:solidFill>
          <a:latin typeface="+mn-lt"/>
          <a:ea typeface="+mn-ea"/>
          <a:cs typeface="+mn-cs"/>
        </a:defRPr>
      </a:lvl9pPr>
    </p:bodyStyle>
    <p:otherStyle>
      <a:defPPr>
        <a:defRPr lang="zh-TW"/>
      </a:defPPr>
      <a:lvl1pPr marL="0" algn="l" defTabSz="3454249" rtl="0" eaLnBrk="1" latinLnBrk="0" hangingPunct="1">
        <a:defRPr sz="6800" kern="1200">
          <a:solidFill>
            <a:schemeClr val="tx1"/>
          </a:solidFill>
          <a:latin typeface="+mn-lt"/>
          <a:ea typeface="+mn-ea"/>
          <a:cs typeface="+mn-cs"/>
        </a:defRPr>
      </a:lvl1pPr>
      <a:lvl2pPr marL="1727124" algn="l" defTabSz="3454249" rtl="0" eaLnBrk="1" latinLnBrk="0" hangingPunct="1">
        <a:defRPr sz="6800" kern="1200">
          <a:solidFill>
            <a:schemeClr val="tx1"/>
          </a:solidFill>
          <a:latin typeface="+mn-lt"/>
          <a:ea typeface="+mn-ea"/>
          <a:cs typeface="+mn-cs"/>
        </a:defRPr>
      </a:lvl2pPr>
      <a:lvl3pPr marL="3454249" algn="l" defTabSz="3454249" rtl="0" eaLnBrk="1" latinLnBrk="0" hangingPunct="1">
        <a:defRPr sz="6800" kern="1200">
          <a:solidFill>
            <a:schemeClr val="tx1"/>
          </a:solidFill>
          <a:latin typeface="+mn-lt"/>
          <a:ea typeface="+mn-ea"/>
          <a:cs typeface="+mn-cs"/>
        </a:defRPr>
      </a:lvl3pPr>
      <a:lvl4pPr marL="5181377" algn="l" defTabSz="3454249" rtl="0" eaLnBrk="1" latinLnBrk="0" hangingPunct="1">
        <a:defRPr sz="6800" kern="1200">
          <a:solidFill>
            <a:schemeClr val="tx1"/>
          </a:solidFill>
          <a:latin typeface="+mn-lt"/>
          <a:ea typeface="+mn-ea"/>
          <a:cs typeface="+mn-cs"/>
        </a:defRPr>
      </a:lvl4pPr>
      <a:lvl5pPr marL="6908510" algn="l" defTabSz="3454249" rtl="0" eaLnBrk="1" latinLnBrk="0" hangingPunct="1">
        <a:defRPr sz="6800" kern="1200">
          <a:solidFill>
            <a:schemeClr val="tx1"/>
          </a:solidFill>
          <a:latin typeface="+mn-lt"/>
          <a:ea typeface="+mn-ea"/>
          <a:cs typeface="+mn-cs"/>
        </a:defRPr>
      </a:lvl5pPr>
      <a:lvl6pPr marL="8635634" algn="l" defTabSz="3454249" rtl="0" eaLnBrk="1" latinLnBrk="0" hangingPunct="1">
        <a:defRPr sz="6800" kern="1200">
          <a:solidFill>
            <a:schemeClr val="tx1"/>
          </a:solidFill>
          <a:latin typeface="+mn-lt"/>
          <a:ea typeface="+mn-ea"/>
          <a:cs typeface="+mn-cs"/>
        </a:defRPr>
      </a:lvl6pPr>
      <a:lvl7pPr marL="10362759" algn="l" defTabSz="3454249" rtl="0" eaLnBrk="1" latinLnBrk="0" hangingPunct="1">
        <a:defRPr sz="6800" kern="1200">
          <a:solidFill>
            <a:schemeClr val="tx1"/>
          </a:solidFill>
          <a:latin typeface="+mn-lt"/>
          <a:ea typeface="+mn-ea"/>
          <a:cs typeface="+mn-cs"/>
        </a:defRPr>
      </a:lvl7pPr>
      <a:lvl8pPr marL="12089883" algn="l" defTabSz="3454249" rtl="0" eaLnBrk="1" latinLnBrk="0" hangingPunct="1">
        <a:defRPr sz="6800" kern="1200">
          <a:solidFill>
            <a:schemeClr val="tx1"/>
          </a:solidFill>
          <a:latin typeface="+mn-lt"/>
          <a:ea typeface="+mn-ea"/>
          <a:cs typeface="+mn-cs"/>
        </a:defRPr>
      </a:lvl8pPr>
      <a:lvl9pPr marL="13817008" algn="l" defTabSz="3454249" rtl="0" eaLnBrk="1" latinLnBrk="0" hangingPunct="1">
        <a:defRPr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jpeg"/><Relationship Id="rId3" Type="http://schemas.openxmlformats.org/officeDocument/2006/relationships/image" Target="../media/image1.png"/><Relationship Id="rId21"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9.jpeg"/><Relationship Id="rId17" Type="http://schemas.openxmlformats.org/officeDocument/2006/relationships/image" Target="../media/image14.jpe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3.jpe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8.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2.jpe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jpeg"/><Relationship Id="rId4" Type="http://schemas.openxmlformats.org/officeDocument/2006/relationships/image" Target="../media/image2.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矩形 288"/>
          <p:cNvSpPr/>
          <p:nvPr/>
        </p:nvSpPr>
        <p:spPr>
          <a:xfrm>
            <a:off x="-10080" y="1123"/>
            <a:ext cx="30250368" cy="4336951"/>
          </a:xfrm>
          <a:prstGeom prst="rect">
            <a:avLst/>
          </a:prstGeom>
          <a:solidFill>
            <a:schemeClr val="accent5">
              <a:lumMod val="60000"/>
              <a:lumOff val="4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4" name="文字方塊 23"/>
          <p:cNvSpPr txBox="1"/>
          <p:nvPr/>
        </p:nvSpPr>
        <p:spPr>
          <a:xfrm>
            <a:off x="21807394" y="4358591"/>
            <a:ext cx="1952073" cy="634148"/>
          </a:xfrm>
          <a:prstGeom prst="rect">
            <a:avLst/>
          </a:prstGeom>
          <a:solidFill>
            <a:schemeClr val="bg1"/>
          </a:solidFill>
        </p:spPr>
        <p:txBody>
          <a:bodyPr wrap="square" rtlCol="0">
            <a:spAutoFit/>
          </a:bodyPr>
          <a:lstStyle/>
          <a:p>
            <a:pPr algn="ctr"/>
            <a:r>
              <a:rPr lang="en-US" altLang="zh-TW" sz="3521"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Results</a:t>
            </a:r>
            <a:endParaRPr lang="zh-TW" altLang="en-US" sz="3521" b="1" dirty="0">
              <a:solidFill>
                <a:schemeClr val="accent4">
                  <a:lumMod val="50000"/>
                </a:schemeClr>
              </a:solidFill>
              <a:latin typeface="Cambria Math" panose="02040503050406030204" pitchFamily="18" charset="0"/>
              <a:ea typeface="標楷體" pitchFamily="65" charset="-120"/>
              <a:cs typeface="Times New Roman" panose="02020603050405020304" pitchFamily="18" charset="0"/>
            </a:endParaRPr>
          </a:p>
        </p:txBody>
      </p:sp>
      <p:pic>
        <p:nvPicPr>
          <p:cNvPr id="236" name="圖片 235"/>
          <p:cNvPicPr>
            <a:picLocks noChangeAspect="1"/>
          </p:cNvPicPr>
          <p:nvPr/>
        </p:nvPicPr>
        <p:blipFill rotWithShape="1">
          <a:blip r:embed="rId3">
            <a:clrChange>
              <a:clrFrom>
                <a:srgbClr val="FFFFFF"/>
              </a:clrFrom>
              <a:clrTo>
                <a:srgbClr val="FFFFFF">
                  <a:alpha val="0"/>
                </a:srgbClr>
              </a:clrTo>
            </a:clrChange>
          </a:blip>
          <a:srcRect l="35160" t="34478" r="44093" b="49310"/>
          <a:stretch/>
        </p:blipFill>
        <p:spPr>
          <a:xfrm>
            <a:off x="790552" y="501975"/>
            <a:ext cx="3931996" cy="1728192"/>
          </a:xfrm>
          <a:prstGeom prst="rect">
            <a:avLst/>
          </a:prstGeom>
        </p:spPr>
      </p:pic>
      <p:pic>
        <p:nvPicPr>
          <p:cNvPr id="239" name="圖片 238"/>
          <p:cNvPicPr>
            <a:picLocks noChangeAspect="1"/>
          </p:cNvPicPr>
          <p:nvPr/>
        </p:nvPicPr>
        <p:blipFill rotWithShape="1">
          <a:blip r:embed="rId3"/>
          <a:srcRect l="55932" t="31100" r="18081" b="47519"/>
          <a:stretch/>
        </p:blipFill>
        <p:spPr>
          <a:xfrm>
            <a:off x="842925" y="2272640"/>
            <a:ext cx="3827251" cy="1771212"/>
          </a:xfrm>
          <a:prstGeom prst="rect">
            <a:avLst/>
          </a:prstGeom>
        </p:spPr>
      </p:pic>
      <p:sp>
        <p:nvSpPr>
          <p:cNvPr id="4" name="矩形 3"/>
          <p:cNvSpPr/>
          <p:nvPr/>
        </p:nvSpPr>
        <p:spPr>
          <a:xfrm>
            <a:off x="4678057" y="357959"/>
            <a:ext cx="22055674" cy="2799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8400" b="1" dirty="0">
                <a:solidFill>
                  <a:schemeClr val="tx2">
                    <a:lumMod val="50000"/>
                  </a:schemeClr>
                </a:solidFill>
                <a:latin typeface="Cambria Math" panose="02040503050406030204" pitchFamily="18" charset="0"/>
                <a:ea typeface="微軟正黑體" panose="020B0604030504040204" pitchFamily="34" charset="-120"/>
              </a:rPr>
              <a:t>高屏峽谷之底棲生物食物網中的碳循環</a:t>
            </a:r>
            <a:endParaRPr lang="en-US" altLang="zh-TW" sz="8400" b="1" dirty="0">
              <a:solidFill>
                <a:schemeClr val="tx2">
                  <a:lumMod val="50000"/>
                </a:schemeClr>
              </a:solidFill>
              <a:latin typeface="Cambria Math" panose="02040503050406030204" pitchFamily="18" charset="0"/>
              <a:ea typeface="Cambria Math" panose="02040503050406030204" pitchFamily="18" charset="0"/>
            </a:endParaRPr>
          </a:p>
          <a:p>
            <a:pPr algn="ctr"/>
            <a:r>
              <a:rPr lang="en-US" altLang="zh-TW" sz="5600" b="1"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Carbon Cycling in Benthic Food Web of the </a:t>
            </a:r>
            <a:r>
              <a:rPr lang="en-US" altLang="zh-TW" sz="5600" b="1" dirty="0" err="1">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Gaoping</a:t>
            </a:r>
            <a:r>
              <a:rPr lang="en-US" altLang="zh-TW" sz="5600" b="1"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 Submarine Canyon</a:t>
            </a:r>
            <a:endParaRPr lang="zh-TW" altLang="en-US" sz="5600" b="1" dirty="0">
              <a:solidFill>
                <a:schemeClr val="tx2">
                  <a:lumMod val="50000"/>
                </a:schemeClr>
              </a:solidFill>
              <a:latin typeface="Cambria Math" panose="02040503050406030204" pitchFamily="18" charset="0"/>
              <a:cs typeface="Times New Roman" pitchFamily="18" charset="0"/>
            </a:endParaRPr>
          </a:p>
        </p:txBody>
      </p:sp>
      <p:grpSp>
        <p:nvGrpSpPr>
          <p:cNvPr id="10" name="群組 9"/>
          <p:cNvGrpSpPr/>
          <p:nvPr/>
        </p:nvGrpSpPr>
        <p:grpSpPr>
          <a:xfrm>
            <a:off x="7195323" y="2751400"/>
            <a:ext cx="15837190" cy="1322978"/>
            <a:chOff x="3834983" y="2441161"/>
            <a:chExt cx="11088583" cy="1322978"/>
          </a:xfrm>
          <a:solidFill>
            <a:schemeClr val="accent1">
              <a:lumMod val="50000"/>
            </a:schemeClr>
          </a:solidFill>
        </p:grpSpPr>
        <p:sp>
          <p:nvSpPr>
            <p:cNvPr id="241" name="矩形 240"/>
            <p:cNvSpPr/>
            <p:nvPr/>
          </p:nvSpPr>
          <p:spPr>
            <a:xfrm>
              <a:off x="4898253" y="2441161"/>
              <a:ext cx="8962043" cy="707886"/>
            </a:xfrm>
            <a:prstGeom prst="rect">
              <a:avLst/>
            </a:prstGeom>
            <a:noFill/>
          </p:spPr>
          <p:txBody>
            <a:bodyPr wrap="square">
              <a:spAutoFit/>
            </a:bodyPr>
            <a:lstStyle/>
            <a:p>
              <a:pPr algn="ctr"/>
              <a:r>
                <a:rPr lang="en-US" altLang="zh-TW" sz="4000" dirty="0" err="1">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Chueh</a:t>
              </a:r>
              <a:r>
                <a:rPr lang="en-US" altLang="zh-TW" sz="4000"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-Chen Tung</a:t>
              </a:r>
              <a:r>
                <a:rPr lang="en-US" altLang="zh-TW" sz="4000" baseline="30000"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1</a:t>
              </a:r>
              <a:r>
                <a:rPr lang="en-US" altLang="zh-TW" sz="4000" dirty="0">
                  <a:solidFill>
                    <a:schemeClr val="tx2">
                      <a:lumMod val="50000"/>
                    </a:schemeClr>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TW" sz="4000" dirty="0" err="1">
                  <a:solidFill>
                    <a:schemeClr val="tx2">
                      <a:lumMod val="50000"/>
                    </a:schemeClr>
                  </a:solidFill>
                  <a:latin typeface="Cambria Math" panose="02040503050406030204" pitchFamily="18" charset="0"/>
                  <a:ea typeface="Cambria Math" panose="02040503050406030204" pitchFamily="18" charset="0"/>
                  <a:cs typeface="Times New Roman" panose="02020603050405020304" pitchFamily="18" charset="0"/>
                </a:rPr>
                <a:t>Chih</a:t>
              </a:r>
              <a:r>
                <a:rPr lang="en-US" altLang="zh-TW" sz="4000" dirty="0">
                  <a:solidFill>
                    <a:schemeClr val="tx2">
                      <a:lumMod val="50000"/>
                    </a:schemeClr>
                  </a:solidFill>
                  <a:latin typeface="Cambria Math" panose="02040503050406030204" pitchFamily="18" charset="0"/>
                  <a:ea typeface="Cambria Math" panose="02040503050406030204" pitchFamily="18" charset="0"/>
                  <a:cs typeface="Times New Roman" panose="02020603050405020304" pitchFamily="18" charset="0"/>
                </a:rPr>
                <a:t>-Lin Wei</a:t>
              </a:r>
              <a:r>
                <a:rPr lang="en-US" altLang="zh-TW" sz="4000" baseline="30000"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1</a:t>
              </a:r>
              <a:endParaRPr lang="en-US" altLang="zh-TW" sz="4000" dirty="0">
                <a:solidFill>
                  <a:schemeClr val="tx2">
                    <a:lumMod val="50000"/>
                  </a:schemeClr>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250" name="矩形 249"/>
            <p:cNvSpPr/>
            <p:nvPr/>
          </p:nvSpPr>
          <p:spPr>
            <a:xfrm>
              <a:off x="3834983" y="3056253"/>
              <a:ext cx="11088583" cy="707886"/>
            </a:xfrm>
            <a:prstGeom prst="rect">
              <a:avLst/>
            </a:prstGeom>
            <a:noFill/>
          </p:spPr>
          <p:txBody>
            <a:bodyPr wrap="square">
              <a:spAutoFit/>
            </a:bodyPr>
            <a:lstStyle/>
            <a:p>
              <a:pPr algn="ctr"/>
              <a:r>
                <a:rPr lang="en-US" altLang="zh-TW" sz="4000" baseline="30000" dirty="0">
                  <a:solidFill>
                    <a:schemeClr val="tx2">
                      <a:lumMod val="50000"/>
                    </a:schemeClr>
                  </a:solidFill>
                  <a:latin typeface="Cambria Math" panose="02040503050406030204" pitchFamily="18" charset="0"/>
                  <a:ea typeface="Cambria Math" panose="02040503050406030204" pitchFamily="18" charset="0"/>
                  <a:cs typeface="Times New Roman" pitchFamily="18" charset="0"/>
                </a:rPr>
                <a:t>1</a:t>
              </a:r>
              <a:r>
                <a:rPr lang="en-US" altLang="zh-TW" sz="4000" dirty="0">
                  <a:solidFill>
                    <a:schemeClr val="tx2">
                      <a:lumMod val="50000"/>
                    </a:schemeClr>
                  </a:solidFill>
                  <a:latin typeface="Cambria Math" panose="02040503050406030204" pitchFamily="18" charset="0"/>
                  <a:ea typeface="Cambria Math" panose="02040503050406030204" pitchFamily="18" charset="0"/>
                  <a:cs typeface="Times New Roman" panose="02020603050405020304" pitchFamily="18" charset="0"/>
                </a:rPr>
                <a:t>Institute of Oceanography, National Taiwan University</a:t>
              </a:r>
              <a:endParaRPr lang="zh-TW" altLang="en-US" sz="4000" dirty="0">
                <a:solidFill>
                  <a:schemeClr val="tx2">
                    <a:lumMod val="50000"/>
                  </a:schemeClr>
                </a:solidFill>
                <a:latin typeface="Cambria Math" panose="02040503050406030204" pitchFamily="18" charset="0"/>
                <a:ea typeface="標楷體" pitchFamily="65" charset="-120"/>
                <a:cs typeface="Times New Roman" panose="02020603050405020304" pitchFamily="18" charset="0"/>
              </a:endParaRPr>
            </a:p>
          </p:txBody>
        </p:sp>
      </p:grpSp>
      <p:pic>
        <p:nvPicPr>
          <p:cNvPr id="249" name="Picture 8" descr="OceanDataBank IONTU - You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11978" y="645991"/>
            <a:ext cx="3353928" cy="335392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2" name="群組 21"/>
          <p:cNvGrpSpPr/>
          <p:nvPr/>
        </p:nvGrpSpPr>
        <p:grpSpPr>
          <a:xfrm>
            <a:off x="657072" y="4312866"/>
            <a:ext cx="14164698" cy="5098435"/>
            <a:chOff x="669666" y="4900445"/>
            <a:chExt cx="14164698" cy="5098435"/>
          </a:xfrm>
        </p:grpSpPr>
        <p:grpSp>
          <p:nvGrpSpPr>
            <p:cNvPr id="19" name="群組 18"/>
            <p:cNvGrpSpPr/>
            <p:nvPr/>
          </p:nvGrpSpPr>
          <p:grpSpPr>
            <a:xfrm>
              <a:off x="669666" y="4900445"/>
              <a:ext cx="14164698" cy="5098435"/>
              <a:chOff x="846886" y="4590557"/>
              <a:chExt cx="14164698" cy="5098435"/>
            </a:xfrm>
          </p:grpSpPr>
          <p:grpSp>
            <p:nvGrpSpPr>
              <p:cNvPr id="17" name="群組 16"/>
              <p:cNvGrpSpPr/>
              <p:nvPr/>
            </p:nvGrpSpPr>
            <p:grpSpPr>
              <a:xfrm>
                <a:off x="846886" y="4590557"/>
                <a:ext cx="14164698" cy="5098435"/>
                <a:chOff x="499467" y="5523327"/>
                <a:chExt cx="14164698" cy="5098435"/>
              </a:xfrm>
            </p:grpSpPr>
            <p:sp>
              <p:nvSpPr>
                <p:cNvPr id="14" name="圓角矩形 13"/>
                <p:cNvSpPr/>
                <p:nvPr/>
              </p:nvSpPr>
              <p:spPr>
                <a:xfrm>
                  <a:off x="499467" y="6284811"/>
                  <a:ext cx="14007092" cy="4336951"/>
                </a:xfrm>
                <a:prstGeom prst="roundRect">
                  <a:avLst>
                    <a:gd name="adj" fmla="val 5739"/>
                  </a:avLst>
                </a:prstGeom>
                <a:solidFill>
                  <a:schemeClr val="accent1">
                    <a:lumMod val="5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3" name="矩形 112"/>
                <p:cNvSpPr/>
                <p:nvPr/>
              </p:nvSpPr>
              <p:spPr>
                <a:xfrm>
                  <a:off x="770435" y="5523327"/>
                  <a:ext cx="13893730" cy="630942"/>
                </a:xfrm>
                <a:prstGeom prst="rect">
                  <a:avLst/>
                </a:prstGeom>
              </p:spPr>
              <p:txBody>
                <a:bodyPr wrap="square">
                  <a:spAutoFit/>
                </a:bodyPr>
                <a:lstStyle/>
                <a:p>
                  <a:pPr>
                    <a:lnSpc>
                      <a:spcPts val="4200"/>
                    </a:lnSpc>
                  </a:pPr>
                  <a:endParaRPr lang="zh-TW" altLang="en-US" sz="3570" dirty="0">
                    <a:solidFill>
                      <a:schemeClr val="bg1"/>
                    </a:solidFill>
                    <a:latin typeface="Cambria Math" panose="02040503050406030204" pitchFamily="18" charset="0"/>
                  </a:endParaRPr>
                </a:p>
              </p:txBody>
            </p:sp>
          </p:grpSp>
          <p:sp>
            <p:nvSpPr>
              <p:cNvPr id="18" name="矩形 17"/>
              <p:cNvSpPr/>
              <p:nvPr/>
            </p:nvSpPr>
            <p:spPr>
              <a:xfrm>
                <a:off x="6610768" y="4634569"/>
                <a:ext cx="2636940" cy="646331"/>
              </a:xfrm>
              <a:prstGeom prst="rect">
                <a:avLst/>
              </a:prstGeom>
            </p:spPr>
            <p:txBody>
              <a:bodyPr wrap="none">
                <a:spAutoFit/>
              </a:bodyPr>
              <a:lstStyle/>
              <a:p>
                <a:pPr algn="just"/>
                <a:r>
                  <a:rPr lang="en-US" altLang="zh-TW" sz="3600"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Introduction</a:t>
                </a:r>
                <a:endParaRPr lang="zh-TW" altLang="en-US" sz="3600" b="1" dirty="0">
                  <a:solidFill>
                    <a:schemeClr val="accent4">
                      <a:lumMod val="50000"/>
                    </a:schemeClr>
                  </a:solidFill>
                  <a:latin typeface="Cambria Math" panose="02040503050406030204" pitchFamily="18" charset="0"/>
                  <a:ea typeface="標楷體" pitchFamily="65" charset="-120"/>
                  <a:cs typeface="Times New Roman" panose="02020603050405020304" pitchFamily="18" charset="0"/>
                </a:endParaRPr>
              </a:p>
            </p:txBody>
          </p:sp>
        </p:grpSp>
        <p:sp>
          <p:nvSpPr>
            <p:cNvPr id="31" name="矩形 30"/>
            <p:cNvSpPr/>
            <p:nvPr/>
          </p:nvSpPr>
          <p:spPr>
            <a:xfrm>
              <a:off x="1021352" y="5960796"/>
              <a:ext cx="13489262" cy="3862595"/>
            </a:xfrm>
            <a:prstGeom prst="rect">
              <a:avLst/>
            </a:prstGeom>
          </p:spPr>
          <p:txBody>
            <a:bodyPr wrap="square">
              <a:spAutoFit/>
            </a:bodyPr>
            <a:lstStyle/>
            <a:p>
              <a:pPr>
                <a:lnSpc>
                  <a:spcPts val="4200"/>
                </a:lnSpc>
              </a:pPr>
              <a:r>
                <a:rPr lang="zh-TW" altLang="en-US"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a:t>
              </a:r>
              <a:r>
                <a:rPr lang="en-US" altLang="zh-TW" sz="378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Gaoping</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Submarine Canyon (GPSC) off Southwest Taiwan has been extensively studied for its geology and biological community structure. However, the carbon cycle across the sediment-water interface and environmental control on ecosystem functioning remained unclear. This study attempts to contribute knowledge gap in benthic </a:t>
              </a:r>
              <a:r>
                <a:rPr lang="en-US" altLang="zh-TW" sz="378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foodweb</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by quantifying the carbon cycling in this SMR-fed submarine canyon ecosystem.</a:t>
              </a:r>
            </a:p>
          </p:txBody>
        </p:sp>
      </p:grpSp>
      <p:grpSp>
        <p:nvGrpSpPr>
          <p:cNvPr id="23" name="群組 22"/>
          <p:cNvGrpSpPr/>
          <p:nvPr/>
        </p:nvGrpSpPr>
        <p:grpSpPr>
          <a:xfrm>
            <a:off x="667056" y="9441906"/>
            <a:ext cx="14070543" cy="7675456"/>
            <a:chOff x="657072" y="10159256"/>
            <a:chExt cx="14070543" cy="7675456"/>
          </a:xfrm>
        </p:grpSpPr>
        <p:sp>
          <p:nvSpPr>
            <p:cNvPr id="132" name="矩形 131"/>
            <p:cNvSpPr/>
            <p:nvPr/>
          </p:nvSpPr>
          <p:spPr>
            <a:xfrm>
              <a:off x="5854257" y="10159256"/>
              <a:ext cx="3637919" cy="646331"/>
            </a:xfrm>
            <a:prstGeom prst="rect">
              <a:avLst/>
            </a:prstGeom>
          </p:spPr>
          <p:txBody>
            <a:bodyPr wrap="none">
              <a:spAutoFit/>
            </a:bodyPr>
            <a:lstStyle/>
            <a:p>
              <a:pPr algn="just"/>
              <a:r>
                <a:rPr lang="en-US" altLang="zh-TW" sz="3600"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Aims of this study</a:t>
              </a:r>
              <a:endParaRPr lang="zh-TW" altLang="en-US" sz="3600" b="1" dirty="0">
                <a:solidFill>
                  <a:schemeClr val="accent4">
                    <a:lumMod val="50000"/>
                  </a:schemeClr>
                </a:solidFill>
                <a:latin typeface="Cambria Math" panose="02040503050406030204" pitchFamily="18" charset="0"/>
                <a:ea typeface="標楷體" pitchFamily="65" charset="-120"/>
                <a:cs typeface="Times New Roman" panose="02020603050405020304" pitchFamily="18" charset="0"/>
              </a:endParaRPr>
            </a:p>
          </p:txBody>
        </p:sp>
        <p:sp>
          <p:nvSpPr>
            <p:cNvPr id="133" name="圓角矩形 132"/>
            <p:cNvSpPr/>
            <p:nvPr/>
          </p:nvSpPr>
          <p:spPr>
            <a:xfrm>
              <a:off x="657072" y="10890287"/>
              <a:ext cx="14007092" cy="6944425"/>
            </a:xfrm>
            <a:prstGeom prst="roundRect">
              <a:avLst>
                <a:gd name="adj" fmla="val 5739"/>
              </a:avLst>
            </a:prstGeom>
            <a:solidFill>
              <a:schemeClr val="accent1">
                <a:lumMod val="5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4" name="矩形 133"/>
            <p:cNvSpPr/>
            <p:nvPr/>
          </p:nvSpPr>
          <p:spPr>
            <a:xfrm>
              <a:off x="923928" y="11155636"/>
              <a:ext cx="13803687" cy="6555641"/>
            </a:xfrm>
            <a:prstGeom prst="rect">
              <a:avLst/>
            </a:prstGeom>
          </p:spPr>
          <p:txBody>
            <a:bodyPr wrap="square">
              <a:spAutoFit/>
            </a:bodyPr>
            <a:lstStyle/>
            <a:p>
              <a:pPr marL="742950" indent="-742950">
                <a:lnSpc>
                  <a:spcPts val="4200"/>
                </a:lnSpc>
                <a:buAutoNum type="arabicPeriod"/>
              </a:pP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Estimate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biotic and abiotic carbon stocks in the upper GPSC (abbreviated as GC1) and adjacent slope (abbreviated as GS1)</a:t>
              </a:r>
            </a:p>
            <a:p>
              <a:pPr marL="742950" indent="-742950">
                <a:lnSpc>
                  <a:spcPts val="4200"/>
                </a:lnSpc>
                <a:buAutoNum type="arabicPeriod"/>
              </a:pP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Examine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whether the seasonal difference existed in these stock estimates.</a:t>
              </a:r>
            </a:p>
            <a:p>
              <a:pPr marL="742950" indent="-742950">
                <a:lnSpc>
                  <a:spcPts val="4200"/>
                </a:lnSpc>
                <a:buAutoNum type="arabicPeriod"/>
              </a:pP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Combine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biological and geochemical data collected at GC1 and GS1 from 2014 to 2020 and literature data to compare the carbon fluxes between the two sites.</a:t>
              </a:r>
            </a:p>
            <a:p>
              <a:pPr marL="742950" indent="-742950">
                <a:lnSpc>
                  <a:spcPts val="4200"/>
                </a:lnSpc>
                <a:buAutoNum type="arabicPeriod"/>
              </a:pP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Construct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linear inverse models (LIM) to compare carbon flows in simplified food webs.</a:t>
              </a:r>
            </a:p>
            <a:p>
              <a:pPr marL="742950" indent="-742950">
                <a:lnSpc>
                  <a:spcPts val="4200"/>
                </a:lnSpc>
                <a:buAutoNum type="arabicPeriod"/>
              </a:pP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Use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selected network indices to examine the ecosystem function and characteristics of the GC1 and GS1 </a:t>
              </a:r>
              <a:r>
                <a:rPr lang="en-US" altLang="zh-TW" sz="378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foodwebs</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p>
          </p:txBody>
        </p:sp>
      </p:grpSp>
      <p:sp>
        <p:nvSpPr>
          <p:cNvPr id="277" name="圓角矩形 276"/>
          <p:cNvSpPr/>
          <p:nvPr/>
        </p:nvSpPr>
        <p:spPr>
          <a:xfrm>
            <a:off x="15120657" y="5017738"/>
            <a:ext cx="14531445" cy="26293751"/>
          </a:xfrm>
          <a:prstGeom prst="roundRect">
            <a:avLst>
              <a:gd name="adj" fmla="val 2734"/>
            </a:avLst>
          </a:prstGeom>
          <a:solidFill>
            <a:schemeClr val="accent1">
              <a:lumMod val="5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aphicFrame>
        <p:nvGraphicFramePr>
          <p:cNvPr id="167" name="表格 166"/>
          <p:cNvGraphicFramePr>
            <a:graphicFrameLocks noGrp="1"/>
          </p:cNvGraphicFramePr>
          <p:nvPr>
            <p:extLst>
              <p:ext uri="{D42A27DB-BD31-4B8C-83A1-F6EECF244321}">
                <p14:modId xmlns:p14="http://schemas.microsoft.com/office/powerpoint/2010/main" val="3891708662"/>
              </p:ext>
            </p:extLst>
          </p:nvPr>
        </p:nvGraphicFramePr>
        <p:xfrm>
          <a:off x="15885747" y="28801119"/>
          <a:ext cx="10466649" cy="2072640"/>
        </p:xfrm>
        <a:graphic>
          <a:graphicData uri="http://schemas.openxmlformats.org/drawingml/2006/table">
            <a:tbl>
              <a:tblPr firstRow="1" bandRow="1">
                <a:tableStyleId>{46F890A9-2807-4EBB-B81D-B2AA78EC7F39}</a:tableStyleId>
              </a:tblPr>
              <a:tblGrid>
                <a:gridCol w="4909486">
                  <a:extLst>
                    <a:ext uri="{9D8B030D-6E8A-4147-A177-3AD203B41FA5}">
                      <a16:colId xmlns:a16="http://schemas.microsoft.com/office/drawing/2014/main" val="880187939"/>
                    </a:ext>
                  </a:extLst>
                </a:gridCol>
                <a:gridCol w="2027929">
                  <a:extLst>
                    <a:ext uri="{9D8B030D-6E8A-4147-A177-3AD203B41FA5}">
                      <a16:colId xmlns:a16="http://schemas.microsoft.com/office/drawing/2014/main" val="1931399965"/>
                    </a:ext>
                  </a:extLst>
                </a:gridCol>
                <a:gridCol w="3529234">
                  <a:extLst>
                    <a:ext uri="{9D8B030D-6E8A-4147-A177-3AD203B41FA5}">
                      <a16:colId xmlns:a16="http://schemas.microsoft.com/office/drawing/2014/main" val="1484808368"/>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ea typeface="Cambria Math" panose="02040503050406030204" pitchFamily="18" charset="0"/>
                        </a:rPr>
                        <a:t>Network indices</a:t>
                      </a:r>
                      <a:endParaRPr lang="zh-TW" altLang="en-US" sz="2800" dirty="0" smtClean="0">
                        <a:latin typeface="Cambria Math" panose="020405030504060302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Fraction</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Significance</a:t>
                      </a:r>
                      <a:endParaRPr lang="zh-TW" altLang="en-US" sz="2800" dirty="0">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36748962"/>
                  </a:ext>
                </a:extLst>
              </a:tr>
              <a:tr h="370840">
                <a:tc>
                  <a:txBody>
                    <a:bodyPr/>
                    <a:lstStyle/>
                    <a:p>
                      <a:r>
                        <a:rPr lang="en-US" altLang="zh-TW" sz="2800" dirty="0" smtClean="0">
                          <a:latin typeface="Cambria Math" panose="02040503050406030204" pitchFamily="18" charset="0"/>
                          <a:ea typeface="Cambria Math" panose="02040503050406030204" pitchFamily="18" charset="0"/>
                        </a:rPr>
                        <a:t>Total system throughput (T..)</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0.9987</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 (GC1&gt;GS1)</a:t>
                      </a:r>
                      <a:endParaRPr lang="zh-TW" altLang="en-US" sz="2800" dirty="0">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84769725"/>
                  </a:ext>
                </a:extLst>
              </a:tr>
              <a:tr h="370840">
                <a:tc>
                  <a:txBody>
                    <a:bodyPr/>
                    <a:lstStyle/>
                    <a:p>
                      <a:r>
                        <a:rPr lang="en-US" altLang="zh-TW" sz="2800" kern="1200" dirty="0" smtClean="0">
                          <a:effectLst/>
                          <a:latin typeface="Cambria Math" panose="02040503050406030204" pitchFamily="18" charset="0"/>
                          <a:ea typeface="Cambria Math" panose="02040503050406030204" pitchFamily="18" charset="0"/>
                        </a:rPr>
                        <a:t>Total system throughflow (</a:t>
                      </a:r>
                      <a:r>
                        <a:rPr lang="en-US" altLang="zh-TW" sz="2800" dirty="0" smtClean="0">
                          <a:latin typeface="Cambria Math" panose="02040503050406030204" pitchFamily="18" charset="0"/>
                          <a:ea typeface="Cambria Math" panose="02040503050406030204" pitchFamily="18" charset="0"/>
                        </a:rPr>
                        <a:t>TST)</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0.9623</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 (GC1&gt;GS1)</a:t>
                      </a:r>
                      <a:endParaRPr lang="zh-TW" altLang="en-US" sz="2800" dirty="0">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891838462"/>
                  </a:ext>
                </a:extLst>
              </a:tr>
              <a:tr h="370840">
                <a:tc>
                  <a:txBody>
                    <a:bodyPr/>
                    <a:lstStyle/>
                    <a:p>
                      <a:r>
                        <a:rPr lang="en-US" altLang="zh-TW" sz="2800" kern="1200" dirty="0" smtClean="0">
                          <a:effectLst/>
                          <a:latin typeface="Cambria Math" panose="02040503050406030204" pitchFamily="18" charset="0"/>
                          <a:ea typeface="Cambria Math" panose="02040503050406030204" pitchFamily="18" charset="0"/>
                        </a:rPr>
                        <a:t>Finn cycling index </a:t>
                      </a:r>
                      <a:r>
                        <a:rPr lang="en-US" altLang="zh-TW" sz="2800" dirty="0" smtClean="0">
                          <a:latin typeface="Cambria Math" panose="02040503050406030204" pitchFamily="18" charset="0"/>
                          <a:ea typeface="Cambria Math" panose="02040503050406030204" pitchFamily="18" charset="0"/>
                        </a:rPr>
                        <a:t>(FCI)</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0.1034</a:t>
                      </a:r>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Marginally GC1&lt; GS1</a:t>
                      </a:r>
                      <a:endParaRPr lang="zh-TW" altLang="en-US" sz="2800" b="1" dirty="0">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49396332"/>
                  </a:ext>
                </a:extLst>
              </a:tr>
            </a:tbl>
          </a:graphicData>
        </a:graphic>
      </p:graphicFrame>
      <mc:AlternateContent xmlns:mc="http://schemas.openxmlformats.org/markup-compatibility/2006" xmlns:a14="http://schemas.microsoft.com/office/drawing/2010/main">
        <mc:Choice Requires="a14">
          <p:graphicFrame>
            <p:nvGraphicFramePr>
              <p:cNvPr id="169" name="表格 168"/>
              <p:cNvGraphicFramePr>
                <a:graphicFrameLocks noGrp="1"/>
              </p:cNvGraphicFramePr>
              <p:nvPr>
                <p:extLst>
                  <p:ext uri="{D42A27DB-BD31-4B8C-83A1-F6EECF244321}">
                    <p14:modId xmlns:p14="http://schemas.microsoft.com/office/powerpoint/2010/main" val="2069108042"/>
                  </p:ext>
                </p:extLst>
              </p:nvPr>
            </p:nvGraphicFramePr>
            <p:xfrm>
              <a:off x="15476246" y="12167271"/>
              <a:ext cx="9504590" cy="2590800"/>
            </p:xfrm>
            <a:graphic>
              <a:graphicData uri="http://schemas.openxmlformats.org/drawingml/2006/table">
                <a:tbl>
                  <a:tblPr firstRow="1" bandRow="1">
                    <a:tableStyleId>{46F890A9-2807-4EBB-B81D-B2AA78EC7F39}</a:tableStyleId>
                  </a:tblPr>
                  <a:tblGrid>
                    <a:gridCol w="2431320">
                      <a:extLst>
                        <a:ext uri="{9D8B030D-6E8A-4147-A177-3AD203B41FA5}">
                          <a16:colId xmlns:a16="http://schemas.microsoft.com/office/drawing/2014/main" val="1374498342"/>
                        </a:ext>
                      </a:extLst>
                    </a:gridCol>
                    <a:gridCol w="3536635">
                      <a:extLst>
                        <a:ext uri="{9D8B030D-6E8A-4147-A177-3AD203B41FA5}">
                          <a16:colId xmlns:a16="http://schemas.microsoft.com/office/drawing/2014/main" val="122168761"/>
                        </a:ext>
                      </a:extLst>
                    </a:gridCol>
                    <a:gridCol w="3536635">
                      <a:extLst>
                        <a:ext uri="{9D8B030D-6E8A-4147-A177-3AD203B41FA5}">
                          <a16:colId xmlns:a16="http://schemas.microsoft.com/office/drawing/2014/main" val="1057924954"/>
                        </a:ext>
                      </a:extLst>
                    </a:gridCol>
                  </a:tblGrid>
                  <a:tr h="347951">
                    <a:tc>
                      <a:txBody>
                        <a:bodyPr/>
                        <a:lstStyle/>
                        <a:p>
                          <a:pPr algn="l"/>
                          <a:r>
                            <a:rPr lang="en-US" altLang="zh-TW" sz="2800" dirty="0" smtClean="0">
                              <a:latin typeface="Cambria Math" panose="02040503050406030204" pitchFamily="18" charset="0"/>
                              <a:ea typeface="Cambria Math" panose="02040503050406030204" pitchFamily="18" charset="0"/>
                            </a:rPr>
                            <a:t>Compartment</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GC1</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GS1</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207749509"/>
                      </a:ext>
                    </a:extLst>
                  </a:tr>
                  <a:tr h="347951">
                    <a:tc>
                      <a:txBody>
                        <a:bodyPr/>
                        <a:lstStyle/>
                        <a:p>
                          <a:pPr algn="l"/>
                          <a:r>
                            <a:rPr lang="en-US" altLang="zh-TW" sz="2800" dirty="0" smtClean="0">
                              <a:latin typeface="Cambria Math" panose="02040503050406030204" pitchFamily="18" charset="0"/>
                              <a:ea typeface="Cambria Math" panose="02040503050406030204" pitchFamily="18" charset="0"/>
                            </a:rPr>
                            <a:t>Detritus</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ea typeface="Cambria Math" panose="02040503050406030204" pitchFamily="18" charset="0"/>
                            </a:rPr>
                            <a:t>350270 </a:t>
                          </a:r>
                          <a14:m>
                            <m:oMath xmlns:m="http://schemas.openxmlformats.org/officeDocument/2006/math">
                              <m:r>
                                <a:rPr lang="en-US" altLang="zh-TW" sz="2800" smtClean="0">
                                  <a:latin typeface="Cambria Math" panose="02040503050406030204" pitchFamily="18" charset="0"/>
                                  <a:ea typeface="Cambria Math" panose="02040503050406030204" pitchFamily="18" charset="0"/>
                                </a:rPr>
                                <m:t>±</m:t>
                              </m:r>
                            </m:oMath>
                          </a14:m>
                          <a:r>
                            <a:rPr lang="en-US" altLang="zh-TW" sz="2800" dirty="0" smtClean="0">
                              <a:latin typeface="Cambria Math" panose="02040503050406030204" pitchFamily="18" charset="0"/>
                              <a:ea typeface="Cambria Math" panose="02040503050406030204" pitchFamily="18" charset="0"/>
                            </a:rPr>
                            <a:t> 104003.4</a:t>
                          </a:r>
                          <a:endParaRPr lang="zh-TW" altLang="en-US" sz="2800" b="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1" dirty="0" smtClean="0">
                              <a:latin typeface="Cambria Math" panose="02040503050406030204" pitchFamily="18" charset="0"/>
                            </a:rPr>
                            <a:t>524425.7 </a:t>
                          </a:r>
                          <a14:m>
                            <m:oMath xmlns:m="http://schemas.openxmlformats.org/officeDocument/2006/math">
                              <m:r>
                                <a:rPr lang="en-US" altLang="zh-TW" sz="2800" b="1" smtClean="0">
                                  <a:latin typeface="Cambria Math" panose="02040503050406030204" pitchFamily="18" charset="0"/>
                                  <a:ea typeface="Cambria Math" panose="02040503050406030204" pitchFamily="18" charset="0"/>
                                </a:rPr>
                                <m:t>±</m:t>
                              </m:r>
                            </m:oMath>
                          </a14:m>
                          <a:r>
                            <a:rPr lang="zh-TW" altLang="en-US" sz="2800" b="1" dirty="0" smtClean="0">
                              <a:latin typeface="Cambria Math" panose="02040503050406030204" pitchFamily="18" charset="0"/>
                            </a:rPr>
                            <a:t> 34800.15</a:t>
                          </a:r>
                          <a:endParaRPr lang="zh-TW" altLang="en-US" sz="2800" b="1"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4266793"/>
                      </a:ext>
                    </a:extLst>
                  </a:tr>
                  <a:tr h="347951">
                    <a:tc>
                      <a:txBody>
                        <a:bodyPr/>
                        <a:lstStyle/>
                        <a:p>
                          <a:pPr algn="l"/>
                          <a:r>
                            <a:rPr lang="en-US" altLang="zh-TW" sz="2800" dirty="0" smtClean="0">
                              <a:latin typeface="Cambria Math" panose="02040503050406030204" pitchFamily="18" charset="0"/>
                              <a:ea typeface="Cambria Math" panose="02040503050406030204" pitchFamily="18" charset="0"/>
                            </a:rPr>
                            <a:t>Bacteria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latin typeface="Cambria Math" panose="02040503050406030204" pitchFamily="18" charset="0"/>
                              <a:ea typeface="Cambria Math" panose="02040503050406030204" pitchFamily="18" charset="0"/>
                            </a:rPr>
                            <a:t>65.31</a:t>
                          </a:r>
                          <a14:m>
                            <m:oMath xmlns:m="http://schemas.openxmlformats.org/officeDocument/2006/math">
                              <m:r>
                                <a:rPr lang="en-US" altLang="zh-TW" sz="2800" b="1" smtClean="0">
                                  <a:latin typeface="Cambria Math" panose="02040503050406030204" pitchFamily="18" charset="0"/>
                                  <a:ea typeface="Cambria Math" panose="02040503050406030204" pitchFamily="18" charset="0"/>
                                </a:rPr>
                                <m:t> ± </m:t>
                              </m:r>
                            </m:oMath>
                          </a14:m>
                          <a:r>
                            <a:rPr lang="en-US" altLang="zh-TW" sz="2800" b="1" dirty="0" smtClean="0">
                              <a:latin typeface="Cambria Math" panose="02040503050406030204" pitchFamily="18" charset="0"/>
                              <a:ea typeface="Cambria Math" panose="02040503050406030204" pitchFamily="18" charset="0"/>
                            </a:rPr>
                            <a:t>12.74</a:t>
                          </a:r>
                          <a:endParaRPr lang="zh-TW" altLang="en-US" sz="2800" b="1"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dirty="0" smtClean="0">
                              <a:latin typeface="Cambria Math" panose="02040503050406030204" pitchFamily="18" charset="0"/>
                            </a:rPr>
                            <a:t>42.80</a:t>
                          </a:r>
                          <a14:m>
                            <m:oMath xmlns:m="http://schemas.openxmlformats.org/officeDocument/2006/math">
                              <m:r>
                                <a:rPr lang="en-US" altLang="zh-TW" sz="2800" smtClean="0">
                                  <a:latin typeface="Cambria Math" panose="02040503050406030204" pitchFamily="18" charset="0"/>
                                  <a:ea typeface="Cambria Math" panose="02040503050406030204" pitchFamily="18" charset="0"/>
                                </a:rPr>
                                <m:t> ± </m:t>
                              </m:r>
                            </m:oMath>
                          </a14:m>
                          <a:r>
                            <a:rPr lang="en-US" altLang="zh-TW" sz="2800" dirty="0" smtClean="0">
                              <a:latin typeface="Cambria Math" panose="02040503050406030204" pitchFamily="18" charset="0"/>
                              <a:ea typeface="Cambria Math" panose="02040503050406030204" pitchFamily="18" charset="0"/>
                            </a:rPr>
                            <a:t>6.75</a:t>
                          </a:r>
                          <a:endParaRPr lang="zh-TW" altLang="en-US" sz="2800" b="0"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403850891"/>
                      </a:ext>
                    </a:extLst>
                  </a:tr>
                  <a:tr h="347951">
                    <a:tc>
                      <a:txBody>
                        <a:bodyPr/>
                        <a:lstStyle/>
                        <a:p>
                          <a:pPr algn="l"/>
                          <a:r>
                            <a:rPr lang="en-US" altLang="zh-TW" sz="2800" dirty="0" smtClean="0">
                              <a:latin typeface="Cambria Math" panose="02040503050406030204" pitchFamily="18" charset="0"/>
                              <a:ea typeface="Cambria Math" panose="02040503050406030204" pitchFamily="18" charset="0"/>
                            </a:rPr>
                            <a:t>Meiofauna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ea typeface="Cambria Math" panose="02040503050406030204" pitchFamily="18" charset="0"/>
                            </a:rPr>
                            <a:t>1.49 </a:t>
                          </a:r>
                          <a14:m>
                            <m:oMath xmlns:m="http://schemas.openxmlformats.org/officeDocument/2006/math">
                              <m:r>
                                <a:rPr lang="en-US" altLang="zh-TW" sz="2800" smtClean="0">
                                  <a:latin typeface="Cambria Math" panose="02040503050406030204" pitchFamily="18" charset="0"/>
                                  <a:ea typeface="Cambria Math" panose="02040503050406030204" pitchFamily="18" charset="0"/>
                                </a:rPr>
                                <m:t>±</m:t>
                              </m:r>
                            </m:oMath>
                          </a14:m>
                          <a:r>
                            <a:rPr lang="en-US" altLang="zh-TW" sz="2800" dirty="0" smtClean="0">
                              <a:latin typeface="Cambria Math" panose="02040503050406030204" pitchFamily="18" charset="0"/>
                              <a:ea typeface="Cambria Math" panose="02040503050406030204" pitchFamily="18" charset="0"/>
                            </a:rPr>
                            <a:t> 1.53</a:t>
                          </a:r>
                          <a:endParaRPr lang="zh-TW" altLang="en-US" sz="2800" b="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b="1" dirty="0" smtClean="0">
                              <a:latin typeface="Cambria Math" panose="02040503050406030204" pitchFamily="18" charset="0"/>
                              <a:ea typeface="Cambria Math" panose="02040503050406030204" pitchFamily="18" charset="0"/>
                            </a:rPr>
                            <a:t>33.39</a:t>
                          </a:r>
                          <a:r>
                            <a:rPr lang="zh-TW" altLang="en-US" sz="2800" b="1" dirty="0" smtClean="0">
                              <a:latin typeface="Cambria Math" panose="02040503050406030204" pitchFamily="18" charset="0"/>
                            </a:rPr>
                            <a:t> </a:t>
                          </a:r>
                          <a14:m>
                            <m:oMath xmlns:m="http://schemas.openxmlformats.org/officeDocument/2006/math">
                              <m:r>
                                <a:rPr lang="en-US" altLang="zh-TW" sz="2800" b="1" smtClean="0">
                                  <a:latin typeface="Cambria Math" panose="02040503050406030204" pitchFamily="18" charset="0"/>
                                  <a:ea typeface="Cambria Math" panose="02040503050406030204" pitchFamily="18" charset="0"/>
                                </a:rPr>
                                <m:t>± </m:t>
                              </m:r>
                            </m:oMath>
                          </a14:m>
                          <a:r>
                            <a:rPr lang="en-US" altLang="zh-TW" sz="2800" b="1" dirty="0" smtClean="0">
                              <a:latin typeface="Cambria Math" panose="02040503050406030204" pitchFamily="18" charset="0"/>
                              <a:ea typeface="Cambria Math" panose="02040503050406030204" pitchFamily="18" charset="0"/>
                            </a:rPr>
                            <a:t>26.48</a:t>
                          </a:r>
                          <a:endParaRPr lang="zh-TW" altLang="en-US" sz="2800" b="1"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164690749"/>
                      </a:ext>
                    </a:extLst>
                  </a:tr>
                  <a:tr h="347951">
                    <a:tc>
                      <a:txBody>
                        <a:bodyPr/>
                        <a:lstStyle/>
                        <a:p>
                          <a:pPr algn="l"/>
                          <a:r>
                            <a:rPr lang="en-US" altLang="zh-TW" sz="2800" dirty="0" smtClean="0">
                              <a:latin typeface="Cambria Math" panose="02040503050406030204" pitchFamily="18" charset="0"/>
                              <a:ea typeface="Cambria Math" panose="02040503050406030204" pitchFamily="18" charset="0"/>
                            </a:rPr>
                            <a:t>Macrofauna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ea typeface="Cambria Math" panose="02040503050406030204" pitchFamily="18" charset="0"/>
                            </a:rPr>
                            <a:t>3.65</a:t>
                          </a:r>
                          <a14:m>
                            <m:oMath xmlns:m="http://schemas.openxmlformats.org/officeDocument/2006/math">
                              <m:r>
                                <a:rPr lang="en-US" altLang="zh-TW" sz="2800" smtClean="0">
                                  <a:latin typeface="Cambria Math" panose="02040503050406030204" pitchFamily="18" charset="0"/>
                                  <a:ea typeface="Cambria Math" panose="02040503050406030204" pitchFamily="18" charset="0"/>
                                </a:rPr>
                                <m:t> ± </m:t>
                              </m:r>
                            </m:oMath>
                          </a14:m>
                          <a:r>
                            <a:rPr lang="en-US" altLang="zh-TW" sz="2800" dirty="0" smtClean="0">
                              <a:latin typeface="Cambria Math" panose="02040503050406030204" pitchFamily="18" charset="0"/>
                              <a:ea typeface="Cambria Math" panose="02040503050406030204" pitchFamily="18" charset="0"/>
                            </a:rPr>
                            <a:t>7.70</a:t>
                          </a:r>
                          <a:endParaRPr lang="zh-TW" altLang="en-US" sz="2800" b="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1" dirty="0" smtClean="0">
                              <a:latin typeface="Cambria Math" panose="02040503050406030204" pitchFamily="18" charset="0"/>
                            </a:rPr>
                            <a:t>80.</a:t>
                          </a:r>
                          <a:r>
                            <a:rPr lang="en-US" altLang="zh-TW" sz="2800" b="1" dirty="0" smtClean="0">
                              <a:latin typeface="Cambria Math" panose="02040503050406030204" pitchFamily="18" charset="0"/>
                              <a:ea typeface="Cambria Math" panose="02040503050406030204" pitchFamily="18" charset="0"/>
                            </a:rPr>
                            <a:t>20 </a:t>
                          </a:r>
                          <a14:m>
                            <m:oMath xmlns:m="http://schemas.openxmlformats.org/officeDocument/2006/math">
                              <m:r>
                                <a:rPr lang="en-US" altLang="zh-TW" sz="2800" b="1" smtClean="0">
                                  <a:latin typeface="Cambria Math" panose="02040503050406030204" pitchFamily="18" charset="0"/>
                                  <a:ea typeface="Cambria Math" panose="02040503050406030204" pitchFamily="18" charset="0"/>
                                </a:rPr>
                                <m:t>± </m:t>
                              </m:r>
                              <m:r>
                                <m:rPr>
                                  <m:nor/>
                                </m:rPr>
                                <a:rPr lang="zh-TW" altLang="en-US" sz="2800" b="1" dirty="0" smtClean="0">
                                  <a:latin typeface="Cambria Math" panose="02040503050406030204" pitchFamily="18" charset="0"/>
                                </a:rPr>
                                <m:t>66.</m:t>
                              </m:r>
                              <m:r>
                                <m:rPr>
                                  <m:nor/>
                                </m:rPr>
                                <a:rPr lang="en-US" altLang="zh-TW" sz="2800" b="1" dirty="0" smtClean="0">
                                  <a:latin typeface="Cambria Math" panose="02040503050406030204" pitchFamily="18" charset="0"/>
                                  <a:ea typeface="Cambria Math" panose="02040503050406030204" pitchFamily="18" charset="0"/>
                                </a:rPr>
                                <m:t>10</m:t>
                              </m:r>
                            </m:oMath>
                          </a14:m>
                          <a:endParaRPr lang="zh-TW" altLang="en-US" sz="2800" b="1"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43463553"/>
                      </a:ext>
                    </a:extLst>
                  </a:tr>
                </a:tbl>
              </a:graphicData>
            </a:graphic>
          </p:graphicFrame>
        </mc:Choice>
        <mc:Fallback xmlns="">
          <p:graphicFrame>
            <p:nvGraphicFramePr>
              <p:cNvPr id="169" name="表格 168"/>
              <p:cNvGraphicFramePr>
                <a:graphicFrameLocks noGrp="1"/>
              </p:cNvGraphicFramePr>
              <p:nvPr>
                <p:extLst>
                  <p:ext uri="{D42A27DB-BD31-4B8C-83A1-F6EECF244321}">
                    <p14:modId xmlns:p14="http://schemas.microsoft.com/office/powerpoint/2010/main" val="2069108042"/>
                  </p:ext>
                </p:extLst>
              </p:nvPr>
            </p:nvGraphicFramePr>
            <p:xfrm>
              <a:off x="15476246" y="12167271"/>
              <a:ext cx="9504590" cy="2590800"/>
            </p:xfrm>
            <a:graphic>
              <a:graphicData uri="http://schemas.openxmlformats.org/drawingml/2006/table">
                <a:tbl>
                  <a:tblPr firstRow="1" bandRow="1">
                    <a:tableStyleId>{46F890A9-2807-4EBB-B81D-B2AA78EC7F39}</a:tableStyleId>
                  </a:tblPr>
                  <a:tblGrid>
                    <a:gridCol w="2431320">
                      <a:extLst>
                        <a:ext uri="{9D8B030D-6E8A-4147-A177-3AD203B41FA5}">
                          <a16:colId xmlns:a16="http://schemas.microsoft.com/office/drawing/2014/main" val="1374498342"/>
                        </a:ext>
                      </a:extLst>
                    </a:gridCol>
                    <a:gridCol w="3536635">
                      <a:extLst>
                        <a:ext uri="{9D8B030D-6E8A-4147-A177-3AD203B41FA5}">
                          <a16:colId xmlns:a16="http://schemas.microsoft.com/office/drawing/2014/main" val="122168761"/>
                        </a:ext>
                      </a:extLst>
                    </a:gridCol>
                    <a:gridCol w="3536635">
                      <a:extLst>
                        <a:ext uri="{9D8B030D-6E8A-4147-A177-3AD203B41FA5}">
                          <a16:colId xmlns:a16="http://schemas.microsoft.com/office/drawing/2014/main" val="1057924954"/>
                        </a:ext>
                      </a:extLst>
                    </a:gridCol>
                  </a:tblGrid>
                  <a:tr h="518160">
                    <a:tc>
                      <a:txBody>
                        <a:bodyPr/>
                        <a:lstStyle/>
                        <a:p>
                          <a:pPr algn="l"/>
                          <a:r>
                            <a:rPr lang="en-US" altLang="zh-TW" sz="2800" dirty="0" smtClean="0">
                              <a:latin typeface="Cambria Math" panose="02040503050406030204" pitchFamily="18" charset="0"/>
                              <a:ea typeface="Cambria Math" panose="02040503050406030204" pitchFamily="18" charset="0"/>
                            </a:rPr>
                            <a:t>Compartment</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GC1</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ea typeface="Cambria Math" panose="02040503050406030204" pitchFamily="18" charset="0"/>
                            </a:rPr>
                            <a:t>GS1</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207749509"/>
                      </a:ext>
                    </a:extLst>
                  </a:tr>
                  <a:tr h="518160">
                    <a:tc>
                      <a:txBody>
                        <a:bodyPr/>
                        <a:lstStyle/>
                        <a:p>
                          <a:pPr algn="l"/>
                          <a:r>
                            <a:rPr lang="en-US" altLang="zh-TW" sz="2800" dirty="0" smtClean="0">
                              <a:latin typeface="Cambria Math" panose="02040503050406030204" pitchFamily="18" charset="0"/>
                              <a:ea typeface="Cambria Math" panose="02040503050406030204" pitchFamily="18" charset="0"/>
                            </a:rPr>
                            <a:t>Detritus</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endParaRPr lang="zh-TW"/>
                        </a:p>
                      </a:txBody>
                      <a:tcPr>
                        <a:blipFill>
                          <a:blip r:embed="rId5"/>
                          <a:stretch>
                            <a:fillRect l="-68675" t="-111765" r="-99828" b="-334118"/>
                          </a:stretch>
                        </a:blipFill>
                      </a:tcPr>
                    </a:tc>
                    <a:tc>
                      <a:txBody>
                        <a:bodyPr/>
                        <a:lstStyle/>
                        <a:p>
                          <a:endParaRPr lang="zh-TW"/>
                        </a:p>
                      </a:txBody>
                      <a:tcPr>
                        <a:blipFill>
                          <a:blip r:embed="rId5"/>
                          <a:stretch>
                            <a:fillRect l="-168966" t="-111765" b="-334118"/>
                          </a:stretch>
                        </a:blipFill>
                      </a:tcPr>
                    </a:tc>
                    <a:extLst>
                      <a:ext uri="{0D108BD9-81ED-4DB2-BD59-A6C34878D82A}">
                        <a16:rowId xmlns:a16="http://schemas.microsoft.com/office/drawing/2014/main" val="3914266793"/>
                      </a:ext>
                    </a:extLst>
                  </a:tr>
                  <a:tr h="518160">
                    <a:tc>
                      <a:txBody>
                        <a:bodyPr/>
                        <a:lstStyle/>
                        <a:p>
                          <a:pPr algn="l"/>
                          <a:r>
                            <a:rPr lang="en-US" altLang="zh-TW" sz="2800" dirty="0" smtClean="0">
                              <a:latin typeface="Cambria Math" panose="02040503050406030204" pitchFamily="18" charset="0"/>
                              <a:ea typeface="Cambria Math" panose="02040503050406030204" pitchFamily="18" charset="0"/>
                            </a:rPr>
                            <a:t>Bacteria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endParaRPr lang="zh-TW"/>
                        </a:p>
                      </a:txBody>
                      <a:tcPr>
                        <a:blipFill>
                          <a:blip r:embed="rId5"/>
                          <a:stretch>
                            <a:fillRect l="-68675" t="-209302" r="-99828" b="-230233"/>
                          </a:stretch>
                        </a:blipFill>
                      </a:tcPr>
                    </a:tc>
                    <a:tc>
                      <a:txBody>
                        <a:bodyPr/>
                        <a:lstStyle/>
                        <a:p>
                          <a:endParaRPr lang="zh-TW"/>
                        </a:p>
                      </a:txBody>
                      <a:tcPr>
                        <a:blipFill>
                          <a:blip r:embed="rId5"/>
                          <a:stretch>
                            <a:fillRect l="-168966" t="-209302" b="-230233"/>
                          </a:stretch>
                        </a:blipFill>
                      </a:tcPr>
                    </a:tc>
                    <a:extLst>
                      <a:ext uri="{0D108BD9-81ED-4DB2-BD59-A6C34878D82A}">
                        <a16:rowId xmlns:a16="http://schemas.microsoft.com/office/drawing/2014/main" val="1403850891"/>
                      </a:ext>
                    </a:extLst>
                  </a:tr>
                  <a:tr h="518160">
                    <a:tc>
                      <a:txBody>
                        <a:bodyPr/>
                        <a:lstStyle/>
                        <a:p>
                          <a:pPr algn="l"/>
                          <a:r>
                            <a:rPr lang="en-US" altLang="zh-TW" sz="2800" dirty="0" smtClean="0">
                              <a:latin typeface="Cambria Math" panose="02040503050406030204" pitchFamily="18" charset="0"/>
                              <a:ea typeface="Cambria Math" panose="02040503050406030204" pitchFamily="18" charset="0"/>
                            </a:rPr>
                            <a:t>Meiofauna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endParaRPr lang="zh-TW"/>
                        </a:p>
                      </a:txBody>
                      <a:tcPr>
                        <a:blipFill>
                          <a:blip r:embed="rId5"/>
                          <a:stretch>
                            <a:fillRect l="-68675" t="-312941" r="-99828" b="-132941"/>
                          </a:stretch>
                        </a:blipFill>
                      </a:tcPr>
                    </a:tc>
                    <a:tc>
                      <a:txBody>
                        <a:bodyPr/>
                        <a:lstStyle/>
                        <a:p>
                          <a:endParaRPr lang="zh-TW"/>
                        </a:p>
                      </a:txBody>
                      <a:tcPr>
                        <a:blipFill>
                          <a:blip r:embed="rId5"/>
                          <a:stretch>
                            <a:fillRect l="-168966" t="-312941" b="-132941"/>
                          </a:stretch>
                        </a:blipFill>
                      </a:tcPr>
                    </a:tc>
                    <a:extLst>
                      <a:ext uri="{0D108BD9-81ED-4DB2-BD59-A6C34878D82A}">
                        <a16:rowId xmlns:a16="http://schemas.microsoft.com/office/drawing/2014/main" val="1164690749"/>
                      </a:ext>
                    </a:extLst>
                  </a:tr>
                  <a:tr h="518160">
                    <a:tc>
                      <a:txBody>
                        <a:bodyPr/>
                        <a:lstStyle/>
                        <a:p>
                          <a:pPr algn="l"/>
                          <a:r>
                            <a:rPr lang="en-US" altLang="zh-TW" sz="2800" dirty="0" smtClean="0">
                              <a:latin typeface="Cambria Math" panose="02040503050406030204" pitchFamily="18" charset="0"/>
                              <a:ea typeface="Cambria Math" panose="02040503050406030204" pitchFamily="18" charset="0"/>
                            </a:rPr>
                            <a:t>Macrofauna</a:t>
                          </a:r>
                          <a:endParaRPr lang="zh-TW" altLang="en-US" sz="2800" dirty="0">
                            <a:solidFill>
                              <a:schemeClr val="accent1">
                                <a:lumMod val="50000"/>
                              </a:schemeClr>
                            </a:solidFill>
                            <a:latin typeface="Cambria Math" panose="02040503050406030204" pitchFamily="18" charset="0"/>
                            <a:cs typeface="Times New Roman" panose="02020603050405020304" pitchFamily="18" charset="0"/>
                          </a:endParaRPr>
                        </a:p>
                      </a:txBody>
                      <a:tcPr/>
                    </a:tc>
                    <a:tc>
                      <a:txBody>
                        <a:bodyPr/>
                        <a:lstStyle/>
                        <a:p>
                          <a:endParaRPr lang="zh-TW"/>
                        </a:p>
                      </a:txBody>
                      <a:tcPr>
                        <a:blipFill>
                          <a:blip r:embed="rId5"/>
                          <a:stretch>
                            <a:fillRect l="-68675" t="-412941" r="-99828" b="-32941"/>
                          </a:stretch>
                        </a:blipFill>
                      </a:tcPr>
                    </a:tc>
                    <a:tc>
                      <a:txBody>
                        <a:bodyPr/>
                        <a:lstStyle/>
                        <a:p>
                          <a:endParaRPr lang="zh-TW"/>
                        </a:p>
                      </a:txBody>
                      <a:tcPr>
                        <a:blipFill>
                          <a:blip r:embed="rId5"/>
                          <a:stretch>
                            <a:fillRect l="-168966" t="-412941" b="-32941"/>
                          </a:stretch>
                        </a:blipFill>
                      </a:tcPr>
                    </a:tc>
                    <a:extLst>
                      <a:ext uri="{0D108BD9-81ED-4DB2-BD59-A6C34878D82A}">
                        <a16:rowId xmlns:a16="http://schemas.microsoft.com/office/drawing/2014/main" val="3543463553"/>
                      </a:ext>
                    </a:extLst>
                  </a:tr>
                </a:tbl>
              </a:graphicData>
            </a:graphic>
          </p:graphicFrame>
        </mc:Fallback>
      </mc:AlternateContent>
      <p:sp>
        <p:nvSpPr>
          <p:cNvPr id="136" name="矩形 135"/>
          <p:cNvSpPr/>
          <p:nvPr/>
        </p:nvSpPr>
        <p:spPr>
          <a:xfrm>
            <a:off x="5405845" y="17225386"/>
            <a:ext cx="4606517" cy="646331"/>
          </a:xfrm>
          <a:prstGeom prst="rect">
            <a:avLst/>
          </a:prstGeom>
        </p:spPr>
        <p:txBody>
          <a:bodyPr wrap="none">
            <a:spAutoFit/>
          </a:bodyPr>
          <a:lstStyle/>
          <a:p>
            <a:pPr algn="just"/>
            <a:r>
              <a:rPr lang="en-US" altLang="zh-TW" sz="3600"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Materials </a:t>
            </a:r>
            <a:r>
              <a:rPr lang="en-US" altLang="zh-TW" sz="3600" b="1" dirty="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and </a:t>
            </a:r>
            <a:r>
              <a:rPr lang="en-US" altLang="zh-TW" sz="3600"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Methods</a:t>
            </a:r>
            <a:endParaRPr lang="zh-TW" altLang="en-US" sz="3600" b="1" dirty="0">
              <a:solidFill>
                <a:schemeClr val="accent4">
                  <a:lumMod val="50000"/>
                </a:schemeClr>
              </a:solidFill>
              <a:latin typeface="Cambria Math" panose="02040503050406030204" pitchFamily="18" charset="0"/>
              <a:ea typeface="標楷體" pitchFamily="65" charset="-120"/>
              <a:cs typeface="Times New Roman" panose="02020603050405020304" pitchFamily="18" charset="0"/>
            </a:endParaRPr>
          </a:p>
        </p:txBody>
      </p:sp>
      <p:sp>
        <p:nvSpPr>
          <p:cNvPr id="138" name="圓角矩形 137"/>
          <p:cNvSpPr/>
          <p:nvPr/>
        </p:nvSpPr>
        <p:spPr>
          <a:xfrm>
            <a:off x="705558" y="17875602"/>
            <a:ext cx="14007092" cy="24737743"/>
          </a:xfrm>
          <a:prstGeom prst="roundRect">
            <a:avLst>
              <a:gd name="adj" fmla="val 3252"/>
            </a:avLst>
          </a:prstGeom>
          <a:solidFill>
            <a:schemeClr val="accent1">
              <a:lumMod val="5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6" name="矩形 145"/>
          <p:cNvSpPr/>
          <p:nvPr/>
        </p:nvSpPr>
        <p:spPr>
          <a:xfrm>
            <a:off x="842649" y="28435431"/>
            <a:ext cx="3085525" cy="584647"/>
          </a:xfrm>
          <a:prstGeom prst="rect">
            <a:avLst/>
          </a:prstGeom>
        </p:spPr>
        <p:txBody>
          <a:bodyPr wrap="non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Carbon Stocks</a:t>
            </a:r>
            <a:endParaRPr lang="zh-TW" altLang="en-US" sz="3199" b="1" dirty="0">
              <a:solidFill>
                <a:schemeClr val="bg1"/>
              </a:solidFill>
              <a:latin typeface="Cambria Math" panose="02040503050406030204" pitchFamily="18" charset="0"/>
            </a:endParaRPr>
          </a:p>
        </p:txBody>
      </p:sp>
      <p:grpSp>
        <p:nvGrpSpPr>
          <p:cNvPr id="35" name="群組 34"/>
          <p:cNvGrpSpPr/>
          <p:nvPr/>
        </p:nvGrpSpPr>
        <p:grpSpPr>
          <a:xfrm>
            <a:off x="7788827" y="28903449"/>
            <a:ext cx="6747691" cy="2429948"/>
            <a:chOff x="844096" y="19766497"/>
            <a:chExt cx="6747691" cy="2365733"/>
          </a:xfrm>
        </p:grpSpPr>
        <p:sp>
          <p:nvSpPr>
            <p:cNvPr id="186" name="矩形 22"/>
            <p:cNvSpPr>
              <a:spLocks noChangeArrowheads="1"/>
            </p:cNvSpPr>
            <p:nvPr/>
          </p:nvSpPr>
          <p:spPr bwMode="auto">
            <a:xfrm>
              <a:off x="844096" y="19766497"/>
              <a:ext cx="15953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1" hangingPunct="1"/>
              <a:r>
                <a:rPr lang="en-US" altLang="zh-TW" sz="2800" dirty="0" smtClean="0">
                  <a:solidFill>
                    <a:schemeClr val="bg1"/>
                  </a:solidFill>
                  <a:latin typeface="Century Schoolbook" panose="02040604050505020304" pitchFamily="18" charset="0"/>
                </a:rPr>
                <a:t>Bacteria</a:t>
              </a:r>
              <a:endParaRPr lang="en-US" altLang="zh-TW" sz="2800" dirty="0">
                <a:solidFill>
                  <a:schemeClr val="bg1"/>
                </a:solidFill>
                <a:latin typeface="Century Schoolbook" panose="02040604050505020304" pitchFamily="18" charset="0"/>
              </a:endParaRPr>
            </a:p>
          </p:txBody>
        </p:sp>
        <p:grpSp>
          <p:nvGrpSpPr>
            <p:cNvPr id="27" name="群組 26"/>
            <p:cNvGrpSpPr/>
            <p:nvPr/>
          </p:nvGrpSpPr>
          <p:grpSpPr>
            <a:xfrm>
              <a:off x="1244913" y="20415743"/>
              <a:ext cx="6346874" cy="1716487"/>
              <a:chOff x="1244913" y="20415743"/>
              <a:chExt cx="6346874" cy="1716487"/>
            </a:xfrm>
          </p:grpSpPr>
          <p:grpSp>
            <p:nvGrpSpPr>
              <p:cNvPr id="187" name="群組 186"/>
              <p:cNvGrpSpPr/>
              <p:nvPr/>
            </p:nvGrpSpPr>
            <p:grpSpPr>
              <a:xfrm>
                <a:off x="1244913" y="20415743"/>
                <a:ext cx="5252249" cy="1716487"/>
                <a:chOff x="7961550" y="1097362"/>
                <a:chExt cx="3095872" cy="1068889"/>
              </a:xfrm>
            </p:grpSpPr>
            <p:grpSp>
              <p:nvGrpSpPr>
                <p:cNvPr id="188" name="群組 187"/>
                <p:cNvGrpSpPr/>
                <p:nvPr/>
              </p:nvGrpSpPr>
              <p:grpSpPr>
                <a:xfrm>
                  <a:off x="7961550" y="1097362"/>
                  <a:ext cx="2246443" cy="1055607"/>
                  <a:chOff x="7961550" y="1097362"/>
                  <a:chExt cx="2246443" cy="1055607"/>
                </a:xfrm>
              </p:grpSpPr>
              <p:grpSp>
                <p:nvGrpSpPr>
                  <p:cNvPr id="191" name="群組 190"/>
                  <p:cNvGrpSpPr/>
                  <p:nvPr/>
                </p:nvGrpSpPr>
                <p:grpSpPr>
                  <a:xfrm>
                    <a:off x="7961550" y="1131230"/>
                    <a:ext cx="1049720" cy="1021739"/>
                    <a:chOff x="7961550" y="1131230"/>
                    <a:chExt cx="1049720" cy="1021739"/>
                  </a:xfrm>
                </p:grpSpPr>
                <p:sp>
                  <p:nvSpPr>
                    <p:cNvPr id="195" name="立方體 194"/>
                    <p:cNvSpPr/>
                    <p:nvPr/>
                  </p:nvSpPr>
                  <p:spPr bwMode="auto">
                    <a:xfrm>
                      <a:off x="8013316" y="1323424"/>
                      <a:ext cx="934317" cy="471230"/>
                    </a:xfrm>
                    <a:prstGeom prst="cube">
                      <a:avLst>
                        <a:gd name="adj" fmla="val 19909"/>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97" name="立方體 196"/>
                    <p:cNvSpPr/>
                    <p:nvPr/>
                  </p:nvSpPr>
                  <p:spPr bwMode="auto">
                    <a:xfrm>
                      <a:off x="8013318" y="1131230"/>
                      <a:ext cx="934315" cy="333472"/>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98" name="矩形 15"/>
                    <p:cNvSpPr>
                      <a:spLocks noChangeArrowheads="1"/>
                    </p:cNvSpPr>
                    <p:nvPr/>
                  </p:nvSpPr>
                  <p:spPr bwMode="auto">
                    <a:xfrm>
                      <a:off x="7961550" y="1827150"/>
                      <a:ext cx="1049720" cy="325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smtClean="0">
                          <a:solidFill>
                            <a:schemeClr val="bg1"/>
                          </a:solidFill>
                          <a:latin typeface="Cambria Math" panose="02040503050406030204" pitchFamily="18" charset="0"/>
                          <a:ea typeface="Cambria Math" panose="02040503050406030204" pitchFamily="18" charset="0"/>
                        </a:rPr>
                        <a:t>Sediment</a:t>
                      </a:r>
                      <a:endParaRPr lang="zh-TW" altLang="en-US" sz="2800" dirty="0">
                        <a:solidFill>
                          <a:schemeClr val="bg1"/>
                        </a:solidFill>
                        <a:latin typeface="Cambria Math" panose="02040503050406030204" pitchFamily="18" charset="0"/>
                      </a:endParaRPr>
                    </a:p>
                  </p:txBody>
                </p:sp>
                <p:sp>
                  <p:nvSpPr>
                    <p:cNvPr id="201" name="矩形 200"/>
                    <p:cNvSpPr/>
                    <p:nvPr/>
                  </p:nvSpPr>
                  <p:spPr bwMode="auto">
                    <a:xfrm>
                      <a:off x="8012580" y="1177278"/>
                      <a:ext cx="918841" cy="523220"/>
                    </a:xfrm>
                    <a:prstGeom prst="rect">
                      <a:avLst/>
                    </a:prstGeom>
                  </p:spPr>
                  <p:txBody>
                    <a:bodyPr wrap="none">
                      <a:spAutoFit/>
                    </a:bodyPr>
                    <a:lstStyle/>
                    <a:p>
                      <a:pPr eaLnBrk="1" fontAlgn="auto" hangingPunct="1">
                        <a:spcBef>
                          <a:spcPts val="0"/>
                        </a:spcBef>
                        <a:spcAft>
                          <a:spcPts val="0"/>
                        </a:spcAft>
                        <a:defRPr/>
                      </a:pPr>
                      <a:r>
                        <a:rPr lang="en-US" altLang="zh-TW" sz="2800" b="1" dirty="0" smtClean="0">
                          <a:latin typeface="Cambria Math" panose="02040503050406030204" pitchFamily="18" charset="0"/>
                          <a:ea typeface="Cambria Math" panose="02040503050406030204" pitchFamily="18" charset="0"/>
                        </a:rPr>
                        <a:t>1 </a:t>
                      </a:r>
                      <a:r>
                        <a:rPr lang="en-US" altLang="zh-TW" sz="2800" b="1" dirty="0">
                          <a:latin typeface="Cambria Math" panose="02040503050406030204" pitchFamily="18" charset="0"/>
                          <a:ea typeface="Cambria Math" panose="02040503050406030204" pitchFamily="18" charset="0"/>
                        </a:rPr>
                        <a:t>cm</a:t>
                      </a:r>
                      <a:endParaRPr lang="zh-TW" altLang="en-US" sz="2800" b="1" dirty="0">
                        <a:latin typeface="Cambria Math" panose="02040503050406030204" pitchFamily="18" charset="0"/>
                      </a:endParaRPr>
                    </a:p>
                  </p:txBody>
                </p:sp>
              </p:grpSp>
              <p:pic>
                <p:nvPicPr>
                  <p:cNvPr id="193" name="Picture 2" descr="50 ML Life Long Disposable Syringe, Disposable syringe with needle,  डिस्पोजेबल सिरिंज - Csr Lifesciences, Hyderabad | ID: 1975499317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27" t="13388" r="10109" b="9811"/>
                  <a:stretch>
                    <a:fillRect/>
                  </a:stretch>
                </p:blipFill>
                <p:spPr bwMode="auto">
                  <a:xfrm>
                    <a:off x="9433965" y="1097362"/>
                    <a:ext cx="774028" cy="83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0" name="矩形 2"/>
                <p:cNvSpPr>
                  <a:spLocks noChangeArrowheads="1"/>
                </p:cNvSpPr>
                <p:nvPr/>
              </p:nvSpPr>
              <p:spPr bwMode="auto">
                <a:xfrm>
                  <a:off x="8865350" y="1849042"/>
                  <a:ext cx="2192072" cy="31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a:r>
                    <a:rPr lang="en-US" altLang="zh-TW" sz="2800" dirty="0">
                      <a:solidFill>
                        <a:schemeClr val="bg1"/>
                      </a:solidFill>
                      <a:latin typeface="Cambria Math" panose="02040503050406030204" pitchFamily="18" charset="0"/>
                    </a:rPr>
                    <a:t>2-mL plastic </a:t>
                  </a:r>
                  <a:r>
                    <a:rPr lang="en-US" altLang="zh-TW" sz="2800" dirty="0" smtClean="0">
                      <a:solidFill>
                        <a:schemeClr val="bg1"/>
                      </a:solidFill>
                      <a:latin typeface="Cambria Math" panose="02040503050406030204" pitchFamily="18" charset="0"/>
                    </a:rPr>
                    <a:t>syringe</a:t>
                  </a:r>
                  <a:endParaRPr lang="en-US" altLang="zh-TW" sz="2800" dirty="0">
                    <a:solidFill>
                      <a:schemeClr val="bg1"/>
                    </a:solidFill>
                    <a:latin typeface="Cambria Math" panose="02040503050406030204" pitchFamily="18" charset="0"/>
                  </a:endParaRPr>
                </a:p>
              </p:txBody>
            </p:sp>
          </p:grpSp>
          <p:sp>
            <p:nvSpPr>
              <p:cNvPr id="202" name="文字方塊 201"/>
              <p:cNvSpPr txBox="1"/>
              <p:nvPr/>
            </p:nvSpPr>
            <p:spPr>
              <a:xfrm>
                <a:off x="5881156" y="20696659"/>
                <a:ext cx="1710631" cy="928893"/>
              </a:xfrm>
              <a:prstGeom prst="rect">
                <a:avLst/>
              </a:prstGeom>
              <a:solidFill>
                <a:schemeClr val="accent3">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TW" sz="2800" dirty="0" smtClean="0">
                    <a:solidFill>
                      <a:schemeClr val="accent4">
                        <a:lumMod val="50000"/>
                      </a:schemeClr>
                    </a:solidFill>
                    <a:latin typeface="Cambria Math" panose="02040503050406030204" pitchFamily="18" charset="0"/>
                    <a:ea typeface="Cambria Math" panose="02040503050406030204" pitchFamily="18" charset="0"/>
                  </a:rPr>
                  <a:t>Cell counting</a:t>
                </a:r>
                <a:endParaRPr lang="zh-TW" altLang="en-US" sz="2800" dirty="0">
                  <a:solidFill>
                    <a:schemeClr val="accent4">
                      <a:lumMod val="50000"/>
                    </a:schemeClr>
                  </a:solidFill>
                  <a:latin typeface="Cambria Math" panose="02040503050406030204" pitchFamily="18" charset="0"/>
                </a:endParaRPr>
              </a:p>
            </p:txBody>
          </p:sp>
          <p:sp>
            <p:nvSpPr>
              <p:cNvPr id="26" name="向右箭號 25"/>
              <p:cNvSpPr/>
              <p:nvPr/>
            </p:nvSpPr>
            <p:spPr>
              <a:xfrm>
                <a:off x="3094879" y="20828040"/>
                <a:ext cx="635426" cy="509671"/>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向右箭號 202"/>
              <p:cNvSpPr/>
              <p:nvPr/>
            </p:nvSpPr>
            <p:spPr>
              <a:xfrm>
                <a:off x="4933531" y="20828040"/>
                <a:ext cx="635426" cy="509671"/>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8" name="群組 37"/>
          <p:cNvGrpSpPr/>
          <p:nvPr/>
        </p:nvGrpSpPr>
        <p:grpSpPr>
          <a:xfrm>
            <a:off x="880036" y="28919183"/>
            <a:ext cx="6590845" cy="2403367"/>
            <a:chOff x="996088" y="22815741"/>
            <a:chExt cx="6590845" cy="2403367"/>
          </a:xfrm>
        </p:grpSpPr>
        <p:sp>
          <p:nvSpPr>
            <p:cNvPr id="204" name="矩形 22"/>
            <p:cNvSpPr>
              <a:spLocks noChangeArrowheads="1"/>
            </p:cNvSpPr>
            <p:nvPr/>
          </p:nvSpPr>
          <p:spPr bwMode="auto">
            <a:xfrm>
              <a:off x="996088" y="22815741"/>
              <a:ext cx="1441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1" hangingPunct="1"/>
              <a:r>
                <a:rPr lang="en-US" altLang="zh-TW" sz="2800" dirty="0" smtClean="0">
                  <a:solidFill>
                    <a:schemeClr val="bg1"/>
                  </a:solidFill>
                  <a:latin typeface="Cambria Math" panose="02040503050406030204" pitchFamily="18" charset="0"/>
                  <a:ea typeface="Cambria Math" panose="02040503050406030204" pitchFamily="18" charset="0"/>
                </a:rPr>
                <a:t>Detritus</a:t>
              </a:r>
              <a:endParaRPr lang="en-US" altLang="zh-TW" sz="2800" dirty="0">
                <a:solidFill>
                  <a:schemeClr val="bg1"/>
                </a:solidFill>
                <a:latin typeface="Cambria Math" panose="02040503050406030204" pitchFamily="18" charset="0"/>
                <a:ea typeface="Cambria Math" panose="02040503050406030204" pitchFamily="18" charset="0"/>
              </a:endParaRPr>
            </a:p>
          </p:txBody>
        </p:sp>
        <p:grpSp>
          <p:nvGrpSpPr>
            <p:cNvPr id="34" name="群組 33"/>
            <p:cNvGrpSpPr/>
            <p:nvPr/>
          </p:nvGrpSpPr>
          <p:grpSpPr>
            <a:xfrm>
              <a:off x="1155819" y="23269605"/>
              <a:ext cx="6431114" cy="1949503"/>
              <a:chOff x="1155819" y="23269605"/>
              <a:chExt cx="6431114" cy="1949503"/>
            </a:xfrm>
          </p:grpSpPr>
          <p:grpSp>
            <p:nvGrpSpPr>
              <p:cNvPr id="205" name="群組 2055"/>
              <p:cNvGrpSpPr>
                <a:grpSpLocks/>
              </p:cNvGrpSpPr>
              <p:nvPr/>
            </p:nvGrpSpPr>
            <p:grpSpPr bwMode="auto">
              <a:xfrm>
                <a:off x="3403868" y="23269605"/>
                <a:ext cx="3102036" cy="1949503"/>
                <a:chOff x="-16035" y="4220243"/>
                <a:chExt cx="3101935" cy="1949302"/>
              </a:xfrm>
            </p:grpSpPr>
            <p:pic>
              <p:nvPicPr>
                <p:cNvPr id="206" name="圖片 205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502" y="4220243"/>
                  <a:ext cx="2000493" cy="142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矩形 2052"/>
                <p:cNvSpPr>
                  <a:spLocks noChangeArrowheads="1"/>
                </p:cNvSpPr>
                <p:nvPr/>
              </p:nvSpPr>
              <p:spPr bwMode="auto">
                <a:xfrm>
                  <a:off x="-16035" y="5646379"/>
                  <a:ext cx="3101935" cy="52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2800" dirty="0" smtClean="0">
                      <a:solidFill>
                        <a:schemeClr val="bg1"/>
                      </a:solidFill>
                      <a:latin typeface="Cambria Math" panose="02040503050406030204" pitchFamily="18" charset="0"/>
                      <a:ea typeface="Cambria Math" panose="02040503050406030204" pitchFamily="18" charset="0"/>
                    </a:rPr>
                    <a:t>Elemental </a:t>
                  </a:r>
                  <a:r>
                    <a:rPr lang="en-US" altLang="zh-TW" sz="2800" dirty="0">
                      <a:solidFill>
                        <a:schemeClr val="bg1"/>
                      </a:solidFill>
                      <a:latin typeface="Cambria Math" panose="02040503050406030204" pitchFamily="18" charset="0"/>
                      <a:ea typeface="Cambria Math" panose="02040503050406030204" pitchFamily="18" charset="0"/>
                    </a:rPr>
                    <a:t>analyzer</a:t>
                  </a:r>
                  <a:endParaRPr lang="zh-TW" altLang="en-US" sz="2800" dirty="0">
                    <a:solidFill>
                      <a:schemeClr val="bg1"/>
                    </a:solidFill>
                    <a:latin typeface="Cambria Math" panose="02040503050406030204" pitchFamily="18" charset="0"/>
                  </a:endParaRPr>
                </a:p>
              </p:txBody>
            </p:sp>
          </p:grpSp>
          <p:grpSp>
            <p:nvGrpSpPr>
              <p:cNvPr id="33" name="群組 32"/>
              <p:cNvGrpSpPr/>
              <p:nvPr/>
            </p:nvGrpSpPr>
            <p:grpSpPr>
              <a:xfrm>
                <a:off x="1155819" y="23395762"/>
                <a:ext cx="1713319" cy="1706718"/>
                <a:chOff x="9115339" y="19680545"/>
                <a:chExt cx="1946814" cy="1893695"/>
              </a:xfrm>
            </p:grpSpPr>
            <p:grpSp>
              <p:nvGrpSpPr>
                <p:cNvPr id="209" name="群組 14"/>
                <p:cNvGrpSpPr>
                  <a:grpSpLocks/>
                </p:cNvGrpSpPr>
                <p:nvPr/>
              </p:nvGrpSpPr>
              <p:grpSpPr bwMode="auto">
                <a:xfrm>
                  <a:off x="9115339" y="19680545"/>
                  <a:ext cx="1946814" cy="1893695"/>
                  <a:chOff x="3201108" y="1275812"/>
                  <a:chExt cx="1554786" cy="1315219"/>
                </a:xfrm>
              </p:grpSpPr>
              <p:grpSp>
                <p:nvGrpSpPr>
                  <p:cNvPr id="211" name="群組 19"/>
                  <p:cNvGrpSpPr>
                    <a:grpSpLocks/>
                  </p:cNvGrpSpPr>
                  <p:nvPr/>
                </p:nvGrpSpPr>
                <p:grpSpPr bwMode="auto">
                  <a:xfrm>
                    <a:off x="3326975" y="1275812"/>
                    <a:ext cx="1428919" cy="944001"/>
                    <a:chOff x="2999775" y="1275855"/>
                    <a:chExt cx="1685025" cy="1113194"/>
                  </a:xfrm>
                </p:grpSpPr>
                <p:sp>
                  <p:nvSpPr>
                    <p:cNvPr id="213" name="立方體 212"/>
                    <p:cNvSpPr/>
                    <p:nvPr/>
                  </p:nvSpPr>
                  <p:spPr>
                    <a:xfrm>
                      <a:off x="2999775" y="1592307"/>
                      <a:ext cx="1685024" cy="796742"/>
                    </a:xfrm>
                    <a:prstGeom prst="cube">
                      <a:avLst>
                        <a:gd name="adj" fmla="val 19267"/>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214" name="立方體 213"/>
                    <p:cNvSpPr/>
                    <p:nvPr/>
                  </p:nvSpPr>
                  <p:spPr>
                    <a:xfrm>
                      <a:off x="2999776" y="1275855"/>
                      <a:ext cx="1685024" cy="551272"/>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grpSp>
              <p:sp>
                <p:nvSpPr>
                  <p:cNvPr id="212" name="矩形 20"/>
                  <p:cNvSpPr>
                    <a:spLocks noChangeArrowheads="1"/>
                  </p:cNvSpPr>
                  <p:nvPr/>
                </p:nvSpPr>
                <p:spPr bwMode="auto">
                  <a:xfrm>
                    <a:off x="3201108" y="2187831"/>
                    <a:ext cx="1479698" cy="4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2800" dirty="0" smtClean="0">
                        <a:solidFill>
                          <a:schemeClr val="bg1"/>
                        </a:solidFill>
                        <a:latin typeface="Cambria Math" panose="02040503050406030204" pitchFamily="18" charset="0"/>
                        <a:ea typeface="Cambria Math" panose="02040503050406030204" pitchFamily="18" charset="0"/>
                      </a:rPr>
                      <a:t>Sediment</a:t>
                    </a:r>
                    <a:endParaRPr lang="zh-TW" altLang="en-US" sz="2800" dirty="0">
                      <a:solidFill>
                        <a:schemeClr val="bg1"/>
                      </a:solidFill>
                      <a:latin typeface="Cambria Math" panose="02040503050406030204" pitchFamily="18" charset="0"/>
                    </a:endParaRPr>
                  </a:p>
                </p:txBody>
              </p:sp>
            </p:grpSp>
            <p:sp>
              <p:nvSpPr>
                <p:cNvPr id="219" name="矩形 218"/>
                <p:cNvSpPr/>
                <p:nvPr/>
              </p:nvSpPr>
              <p:spPr bwMode="auto">
                <a:xfrm>
                  <a:off x="9310732" y="19822711"/>
                  <a:ext cx="1414170" cy="523220"/>
                </a:xfrm>
                <a:prstGeom prst="rect">
                  <a:avLst/>
                </a:prstGeom>
              </p:spPr>
              <p:txBody>
                <a:bodyPr wrap="none">
                  <a:spAutoFit/>
                </a:bodyPr>
                <a:lstStyle/>
                <a:p>
                  <a:pPr eaLnBrk="1" fontAlgn="auto" hangingPunct="1">
                    <a:spcBef>
                      <a:spcPts val="0"/>
                    </a:spcBef>
                    <a:spcAft>
                      <a:spcPts val="0"/>
                    </a:spcAft>
                    <a:defRPr/>
                  </a:pPr>
                  <a:r>
                    <a:rPr lang="en-US" altLang="zh-TW" sz="2800" b="1" dirty="0" smtClean="0">
                      <a:latin typeface="Cambria Math" panose="02040503050406030204" pitchFamily="18" charset="0"/>
                      <a:ea typeface="Cambria Math" panose="02040503050406030204" pitchFamily="18" charset="0"/>
                    </a:rPr>
                    <a:t>0-10 </a:t>
                  </a:r>
                  <a:r>
                    <a:rPr lang="en-US" altLang="zh-TW" sz="2800" b="1" dirty="0">
                      <a:latin typeface="Cambria Math" panose="02040503050406030204" pitchFamily="18" charset="0"/>
                      <a:ea typeface="Cambria Math" panose="02040503050406030204" pitchFamily="18" charset="0"/>
                    </a:rPr>
                    <a:t>cm</a:t>
                  </a:r>
                  <a:endParaRPr lang="zh-TW" altLang="en-US" sz="2800" b="1" dirty="0">
                    <a:latin typeface="Cambria Math" panose="02040503050406030204" pitchFamily="18" charset="0"/>
                  </a:endParaRPr>
                </a:p>
              </p:txBody>
            </p:sp>
          </p:grpSp>
          <p:sp>
            <p:nvSpPr>
              <p:cNvPr id="221" name="向右箭號 220"/>
              <p:cNvSpPr/>
              <p:nvPr/>
            </p:nvSpPr>
            <p:spPr>
              <a:xfrm>
                <a:off x="3181616" y="23729305"/>
                <a:ext cx="635426" cy="509671"/>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向右箭號 221"/>
              <p:cNvSpPr/>
              <p:nvPr/>
            </p:nvSpPr>
            <p:spPr>
              <a:xfrm>
                <a:off x="5965900" y="23729305"/>
                <a:ext cx="635426" cy="509671"/>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文字方塊 222"/>
              <p:cNvSpPr txBox="1"/>
              <p:nvPr/>
            </p:nvSpPr>
            <p:spPr>
              <a:xfrm>
                <a:off x="6757988" y="23722530"/>
                <a:ext cx="828945" cy="523220"/>
              </a:xfrm>
              <a:prstGeom prst="rect">
                <a:avLst/>
              </a:prstGeom>
              <a:solidFill>
                <a:schemeClr val="accent3">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TW" sz="2800" dirty="0" smtClean="0">
                    <a:solidFill>
                      <a:schemeClr val="accent4">
                        <a:lumMod val="50000"/>
                      </a:schemeClr>
                    </a:solidFill>
                    <a:latin typeface="Cambria Math" panose="02040503050406030204" pitchFamily="18" charset="0"/>
                    <a:ea typeface="Cambria Math" panose="02040503050406030204" pitchFamily="18" charset="0"/>
                  </a:rPr>
                  <a:t>TOC</a:t>
                </a:r>
                <a:endParaRPr lang="zh-TW" altLang="en-US" sz="2800" dirty="0">
                  <a:solidFill>
                    <a:schemeClr val="accent4">
                      <a:lumMod val="50000"/>
                    </a:schemeClr>
                  </a:solidFill>
                  <a:latin typeface="Cambria Math" panose="02040503050406030204" pitchFamily="18" charset="0"/>
                </a:endParaRPr>
              </a:p>
            </p:txBody>
          </p:sp>
        </p:grpSp>
      </p:grpSp>
      <p:sp>
        <p:nvSpPr>
          <p:cNvPr id="231" name="矩形 230"/>
          <p:cNvSpPr/>
          <p:nvPr/>
        </p:nvSpPr>
        <p:spPr>
          <a:xfrm>
            <a:off x="1162977" y="18138739"/>
            <a:ext cx="3122586" cy="584647"/>
          </a:xfrm>
          <a:prstGeom prst="rect">
            <a:avLst/>
          </a:prstGeom>
        </p:spPr>
        <p:txBody>
          <a:bodyPr wrap="none">
            <a:spAutoFit/>
          </a:bodyPr>
          <a:lstStyle/>
          <a:p>
            <a:pPr marL="457200" indent="-457200">
              <a:buFont typeface="Arial" panose="020B0604020202020204" pitchFamily="34" charset="0"/>
              <a:buChar char="•"/>
            </a:pPr>
            <a:r>
              <a:rPr lang="en-US" altLang="zh-TW" sz="3199"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Sampling sites</a:t>
            </a:r>
            <a:endParaRPr lang="zh-TW" altLang="en-US" sz="3199" b="1" dirty="0">
              <a:solidFill>
                <a:schemeClr val="bg1"/>
              </a:solidFill>
              <a:latin typeface="Cambria Math" panose="02040503050406030204" pitchFamily="18" charset="0"/>
            </a:endParaRPr>
          </a:p>
        </p:txBody>
      </p:sp>
      <p:grpSp>
        <p:nvGrpSpPr>
          <p:cNvPr id="41" name="群組 40"/>
          <p:cNvGrpSpPr/>
          <p:nvPr/>
        </p:nvGrpSpPr>
        <p:grpSpPr>
          <a:xfrm>
            <a:off x="840630" y="18811486"/>
            <a:ext cx="6431513" cy="7313840"/>
            <a:chOff x="847851" y="20310322"/>
            <a:chExt cx="6431513" cy="7313840"/>
          </a:xfrm>
        </p:grpSpPr>
        <p:grpSp>
          <p:nvGrpSpPr>
            <p:cNvPr id="40" name="群組 39"/>
            <p:cNvGrpSpPr/>
            <p:nvPr/>
          </p:nvGrpSpPr>
          <p:grpSpPr>
            <a:xfrm>
              <a:off x="940634" y="20310322"/>
              <a:ext cx="6338730" cy="7313840"/>
              <a:chOff x="1021520" y="20423251"/>
              <a:chExt cx="6338730" cy="7313840"/>
            </a:xfrm>
          </p:grpSpPr>
          <p:sp>
            <p:nvSpPr>
              <p:cNvPr id="232" name="矩形 231"/>
              <p:cNvSpPr/>
              <p:nvPr/>
            </p:nvSpPr>
            <p:spPr>
              <a:xfrm>
                <a:off x="1021520" y="20423251"/>
                <a:ext cx="6338730" cy="731384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zh-TW" altLang="en-US" sz="6571">
                  <a:latin typeface="Cambria Math" panose="02040503050406030204" pitchFamily="18" charset="0"/>
                </a:endParaRPr>
              </a:p>
            </p:txBody>
          </p:sp>
          <p:pic>
            <p:nvPicPr>
              <p:cNvPr id="39" name="圖片 3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0411" r="30123"/>
              <a:stretch/>
            </p:blipFill>
            <p:spPr>
              <a:xfrm>
                <a:off x="1686802" y="20740991"/>
                <a:ext cx="5659868" cy="6899732"/>
              </a:xfrm>
              <a:prstGeom prst="rect">
                <a:avLst/>
              </a:prstGeom>
            </p:spPr>
          </p:pic>
        </p:grpSp>
        <p:pic>
          <p:nvPicPr>
            <p:cNvPr id="233" name="圖片 232"/>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69717" t="20508" r="10800" b="29688"/>
            <a:stretch/>
          </p:blipFill>
          <p:spPr>
            <a:xfrm>
              <a:off x="847851" y="25016369"/>
              <a:ext cx="1328675" cy="2462188"/>
            </a:xfrm>
            <a:prstGeom prst="rect">
              <a:avLst/>
            </a:prstGeom>
          </p:spPr>
        </p:pic>
      </p:grpSp>
      <p:sp>
        <p:nvSpPr>
          <p:cNvPr id="240" name="矩形 239"/>
          <p:cNvSpPr/>
          <p:nvPr/>
        </p:nvSpPr>
        <p:spPr>
          <a:xfrm>
            <a:off x="817981" y="27396110"/>
            <a:ext cx="4326826" cy="861774"/>
          </a:xfrm>
          <a:prstGeom prst="rect">
            <a:avLst/>
          </a:prstGeom>
        </p:spPr>
        <p:txBody>
          <a:bodyPr wrap="none">
            <a:spAutoFit/>
          </a:bodyPr>
          <a:lstStyle/>
          <a:p>
            <a:pPr marL="457200" indent="-457200">
              <a:lnSpc>
                <a:spcPts val="3000"/>
              </a:lnSpc>
              <a:buFont typeface="PMingLiU" panose="02020500000000000000" pitchFamily="18" charset="-120"/>
              <a:buChar char="＊"/>
              <a:defRPr/>
            </a:pPr>
            <a:r>
              <a:rPr lang="en-US" altLang="zh-TW" sz="2800" dirty="0" smtClean="0">
                <a:solidFill>
                  <a:schemeClr val="bg1"/>
                </a:solidFill>
                <a:latin typeface="Cambria Math" panose="02040503050406030204" pitchFamily="18" charset="0"/>
                <a:ea typeface="Cambria Math" panose="02040503050406030204" pitchFamily="18" charset="0"/>
              </a:rPr>
              <a:t>GC1: 120.41°E, 22.41°N </a:t>
            </a:r>
          </a:p>
          <a:p>
            <a:pPr marL="457200" indent="-457200">
              <a:lnSpc>
                <a:spcPts val="3000"/>
              </a:lnSpc>
              <a:buFont typeface="PMingLiU" panose="02020500000000000000" pitchFamily="18" charset="-120"/>
              <a:buChar char="＊"/>
              <a:defRPr/>
            </a:pPr>
            <a:r>
              <a:rPr lang="en-US" altLang="zh-TW" sz="2800" dirty="0" smtClean="0">
                <a:solidFill>
                  <a:schemeClr val="bg1"/>
                </a:solidFill>
                <a:latin typeface="Cambria Math" panose="02040503050406030204" pitchFamily="18" charset="0"/>
                <a:ea typeface="Cambria Math" panose="02040503050406030204" pitchFamily="18" charset="0"/>
              </a:rPr>
              <a:t>GS1:</a:t>
            </a:r>
            <a:r>
              <a:rPr lang="en-US" altLang="zh-TW" sz="2800" dirty="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120.40°E</a:t>
            </a:r>
            <a:r>
              <a:rPr lang="en-US" altLang="zh-TW" sz="2800" dirty="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22.23°N</a:t>
            </a:r>
            <a:endParaRPr lang="en-US" altLang="zh-TW" sz="2800" dirty="0">
              <a:solidFill>
                <a:schemeClr val="bg1"/>
              </a:solidFill>
              <a:latin typeface="Cambria Math" panose="02040503050406030204" pitchFamily="18" charset="0"/>
              <a:ea typeface="Cambria Math" panose="02040503050406030204" pitchFamily="18" charset="0"/>
            </a:endParaRPr>
          </a:p>
        </p:txBody>
      </p:sp>
      <p:grpSp>
        <p:nvGrpSpPr>
          <p:cNvPr id="242" name="群組 241"/>
          <p:cNvGrpSpPr/>
          <p:nvPr/>
        </p:nvGrpSpPr>
        <p:grpSpPr>
          <a:xfrm>
            <a:off x="7511789" y="25247100"/>
            <a:ext cx="7448931" cy="3157867"/>
            <a:chOff x="3263246" y="3871699"/>
            <a:chExt cx="10335767" cy="2021511"/>
          </a:xfrm>
        </p:grpSpPr>
        <p:sp>
          <p:nvSpPr>
            <p:cNvPr id="243" name="矩形 242"/>
            <p:cNvSpPr/>
            <p:nvPr/>
          </p:nvSpPr>
          <p:spPr>
            <a:xfrm>
              <a:off x="3263246" y="3871699"/>
              <a:ext cx="10335767" cy="305387"/>
            </a:xfrm>
            <a:prstGeom prst="rect">
              <a:avLst/>
            </a:prstGeom>
          </p:spPr>
          <p:txBody>
            <a:bodyPr wrap="square">
              <a:spAutoFit/>
            </a:bodyPr>
            <a:lstStyle/>
            <a:p>
              <a:pPr marL="285750" indent="-285750" eaLnBrk="1" fontAlgn="auto" hangingPunct="1">
                <a:lnSpc>
                  <a:spcPts val="3000"/>
                </a:lnSpc>
                <a:spcBef>
                  <a:spcPts val="0"/>
                </a:spcBef>
                <a:spcAft>
                  <a:spcPts val="0"/>
                </a:spcAft>
                <a:buFont typeface="Arial" panose="020B0604020202020204" pitchFamily="34" charset="0"/>
                <a:buChar char="•"/>
                <a:defRPr/>
              </a:pPr>
              <a:r>
                <a:rPr lang="en-US" altLang="zh-TW" sz="3200" b="1" dirty="0" smtClean="0">
                  <a:solidFill>
                    <a:schemeClr val="bg1"/>
                  </a:solidFill>
                  <a:latin typeface="Cambria Math" panose="02040503050406030204" pitchFamily="18" charset="0"/>
                  <a:ea typeface="Cambria Math" panose="02040503050406030204" pitchFamily="18" charset="0"/>
                </a:rPr>
                <a:t>Sampling cruises (2014/11-2020/11)</a:t>
              </a:r>
            </a:p>
          </p:txBody>
        </p:sp>
        <p:sp>
          <p:nvSpPr>
            <p:cNvPr id="247" name="圓角矩形 246"/>
            <p:cNvSpPr/>
            <p:nvPr/>
          </p:nvSpPr>
          <p:spPr>
            <a:xfrm>
              <a:off x="3390661" y="4282706"/>
              <a:ext cx="2859500" cy="445153"/>
            </a:xfrm>
            <a:prstGeom prst="roundRect">
              <a:avLst/>
            </a:prstGeom>
            <a:solidFill>
              <a:srgbClr val="FA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1">
                      <a:lumMod val="50000"/>
                    </a:schemeClr>
                  </a:solidFill>
                  <a:latin typeface="Cambria Math" panose="02040503050406030204" pitchFamily="18" charset="0"/>
                  <a:ea typeface="Cambria Math" panose="02040503050406030204" pitchFamily="18" charset="0"/>
                </a:rPr>
                <a:t>SP</a:t>
              </a:r>
              <a:r>
                <a:rPr lang="zh-TW" altLang="en-US" sz="2800" dirty="0" smtClean="0">
                  <a:solidFill>
                    <a:schemeClr val="accent1">
                      <a:lumMod val="50000"/>
                    </a:schemeClr>
                  </a:solidFill>
                  <a:latin typeface="Cambria Math" panose="02040503050406030204" pitchFamily="18" charset="0"/>
                </a:rPr>
                <a:t> </a:t>
              </a:r>
              <a:r>
                <a:rPr lang="en-US" altLang="zh-TW" sz="2800" dirty="0" smtClean="0">
                  <a:solidFill>
                    <a:schemeClr val="accent1">
                      <a:lumMod val="50000"/>
                    </a:schemeClr>
                  </a:solidFill>
                  <a:latin typeface="Cambria Math" panose="02040503050406030204" pitchFamily="18" charset="0"/>
                  <a:ea typeface="Cambria Math" panose="02040503050406030204" pitchFamily="18" charset="0"/>
                </a:rPr>
                <a:t>(2-4)</a:t>
              </a:r>
              <a:endParaRPr lang="zh-TW" altLang="en-US" sz="2800" dirty="0">
                <a:solidFill>
                  <a:schemeClr val="accent1">
                    <a:lumMod val="50000"/>
                  </a:schemeClr>
                </a:solidFill>
                <a:latin typeface="Cambria Math" panose="02040503050406030204" pitchFamily="18" charset="0"/>
              </a:endParaRPr>
            </a:p>
          </p:txBody>
        </p:sp>
        <p:sp>
          <p:nvSpPr>
            <p:cNvPr id="251" name="圓角矩形 250"/>
            <p:cNvSpPr/>
            <p:nvPr/>
          </p:nvSpPr>
          <p:spPr>
            <a:xfrm>
              <a:off x="3332560" y="4809643"/>
              <a:ext cx="2854711" cy="439567"/>
            </a:xfrm>
            <a:prstGeom prst="roundRect">
              <a:avLst/>
            </a:prstGeom>
            <a:solidFill>
              <a:srgbClr val="F8F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1">
                      <a:lumMod val="50000"/>
                    </a:schemeClr>
                  </a:solidFill>
                  <a:latin typeface="Cambria Math" panose="02040503050406030204" pitchFamily="18" charset="0"/>
                  <a:ea typeface="Cambria Math" panose="02040503050406030204" pitchFamily="18" charset="0"/>
                </a:rPr>
                <a:t>SU (8)</a:t>
              </a:r>
              <a:endParaRPr lang="zh-TW" altLang="en-US" sz="2800" dirty="0">
                <a:solidFill>
                  <a:schemeClr val="accent1">
                    <a:lumMod val="50000"/>
                  </a:schemeClr>
                </a:solidFill>
                <a:latin typeface="Cambria Math" panose="02040503050406030204" pitchFamily="18" charset="0"/>
              </a:endParaRPr>
            </a:p>
          </p:txBody>
        </p:sp>
        <p:sp>
          <p:nvSpPr>
            <p:cNvPr id="252" name="圓角矩形 251"/>
            <p:cNvSpPr/>
            <p:nvPr/>
          </p:nvSpPr>
          <p:spPr>
            <a:xfrm>
              <a:off x="3311542" y="5335492"/>
              <a:ext cx="2856307" cy="52652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smtClean="0">
                  <a:solidFill>
                    <a:schemeClr val="accent1">
                      <a:lumMod val="50000"/>
                    </a:schemeClr>
                  </a:solidFill>
                  <a:latin typeface="Cambria Math" panose="02040503050406030204" pitchFamily="18" charset="0"/>
                  <a:ea typeface="Cambria Math" panose="02040503050406030204" pitchFamily="18" charset="0"/>
                </a:rPr>
                <a:t>AU (10-11)</a:t>
              </a:r>
              <a:endParaRPr lang="zh-TW" altLang="en-US" sz="2800" dirty="0">
                <a:solidFill>
                  <a:schemeClr val="accent1">
                    <a:lumMod val="50000"/>
                  </a:schemeClr>
                </a:solidFill>
                <a:latin typeface="Cambria Math" panose="02040503050406030204" pitchFamily="18" charset="0"/>
              </a:endParaRPr>
            </a:p>
          </p:txBody>
        </p:sp>
        <p:sp>
          <p:nvSpPr>
            <p:cNvPr id="253" name="矩形 252"/>
            <p:cNvSpPr/>
            <p:nvPr/>
          </p:nvSpPr>
          <p:spPr>
            <a:xfrm>
              <a:off x="6331457" y="4286717"/>
              <a:ext cx="6629356" cy="534878"/>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2400" dirty="0" smtClean="0">
                  <a:solidFill>
                    <a:schemeClr val="bg1"/>
                  </a:solidFill>
                  <a:latin typeface="Cambria Math" panose="02040503050406030204" pitchFamily="18" charset="0"/>
                  <a:ea typeface="Cambria Math" panose="02040503050406030204" pitchFamily="18" charset="0"/>
                </a:rPr>
                <a:t>OR1_1099, OR1_1102, OR1_1128, OR1_1132, OR1_1190, OR1_1219</a:t>
              </a:r>
            </a:p>
          </p:txBody>
        </p:sp>
        <p:sp>
          <p:nvSpPr>
            <p:cNvPr id="254" name="矩形 253"/>
            <p:cNvSpPr/>
            <p:nvPr/>
          </p:nvSpPr>
          <p:spPr>
            <a:xfrm>
              <a:off x="6331457" y="4913460"/>
              <a:ext cx="6891592" cy="305386"/>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2400" dirty="0" smtClean="0">
                  <a:solidFill>
                    <a:schemeClr val="bg1"/>
                  </a:solidFill>
                  <a:latin typeface="Cambria Math" panose="02040503050406030204" pitchFamily="18" charset="0"/>
                  <a:ea typeface="Cambria Math" panose="02040503050406030204" pitchFamily="18" charset="0"/>
                </a:rPr>
                <a:t>OR1_1026 </a:t>
              </a:r>
            </a:p>
          </p:txBody>
        </p:sp>
        <p:sp>
          <p:nvSpPr>
            <p:cNvPr id="255" name="矩形 254"/>
            <p:cNvSpPr/>
            <p:nvPr/>
          </p:nvSpPr>
          <p:spPr>
            <a:xfrm>
              <a:off x="6331457" y="5341545"/>
              <a:ext cx="6713527" cy="551665"/>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2400" dirty="0" smtClean="0">
                  <a:solidFill>
                    <a:schemeClr val="bg1"/>
                  </a:solidFill>
                  <a:latin typeface="Cambria Math" panose="02040503050406030204" pitchFamily="18" charset="0"/>
                  <a:ea typeface="Cambria Math" panose="02040503050406030204" pitchFamily="18" charset="0"/>
                </a:rPr>
                <a:t>OR1_1096, OR1_1126, OR1_1151, OR1_1242,</a:t>
              </a:r>
              <a:r>
                <a:rPr lang="zh-TW" altLang="en-US" sz="2400" dirty="0" smtClean="0">
                  <a:solidFill>
                    <a:schemeClr val="bg1"/>
                  </a:solidFill>
                  <a:latin typeface="Cambria Math" panose="02040503050406030204" pitchFamily="18" charset="0"/>
                </a:rPr>
                <a:t> </a:t>
              </a:r>
              <a:r>
                <a:rPr lang="en-US" altLang="zh-TW" sz="2400" dirty="0" smtClean="0">
                  <a:solidFill>
                    <a:schemeClr val="bg1"/>
                  </a:solidFill>
                  <a:latin typeface="Cambria Math" panose="02040503050406030204" pitchFamily="18" charset="0"/>
                  <a:ea typeface="Cambria Math" panose="02040503050406030204" pitchFamily="18" charset="0"/>
                </a:rPr>
                <a:t>NOR1_T004</a:t>
              </a:r>
            </a:p>
          </p:txBody>
        </p:sp>
      </p:grpSp>
      <p:grpSp>
        <p:nvGrpSpPr>
          <p:cNvPr id="256" name="群組 255"/>
          <p:cNvGrpSpPr/>
          <p:nvPr/>
        </p:nvGrpSpPr>
        <p:grpSpPr>
          <a:xfrm>
            <a:off x="7353865" y="18198985"/>
            <a:ext cx="7174025" cy="6676819"/>
            <a:chOff x="4424163" y="333307"/>
            <a:chExt cx="7174025" cy="6676819"/>
          </a:xfrm>
        </p:grpSpPr>
        <p:grpSp>
          <p:nvGrpSpPr>
            <p:cNvPr id="258" name="群組 257"/>
            <p:cNvGrpSpPr/>
            <p:nvPr/>
          </p:nvGrpSpPr>
          <p:grpSpPr>
            <a:xfrm>
              <a:off x="4568626" y="333307"/>
              <a:ext cx="6999691" cy="6121445"/>
              <a:chOff x="4568626" y="333307"/>
              <a:chExt cx="6999691" cy="6121445"/>
            </a:xfrm>
          </p:grpSpPr>
          <p:grpSp>
            <p:nvGrpSpPr>
              <p:cNvPr id="261" name="群組 260"/>
              <p:cNvGrpSpPr/>
              <p:nvPr/>
            </p:nvGrpSpPr>
            <p:grpSpPr>
              <a:xfrm>
                <a:off x="4568626" y="333307"/>
                <a:ext cx="6999691" cy="3447816"/>
                <a:chOff x="4639242" y="801490"/>
                <a:chExt cx="7832252" cy="3857900"/>
              </a:xfrm>
            </p:grpSpPr>
            <p:grpSp>
              <p:nvGrpSpPr>
                <p:cNvPr id="265" name="群組 11"/>
                <p:cNvGrpSpPr>
                  <a:grpSpLocks/>
                </p:cNvGrpSpPr>
                <p:nvPr/>
              </p:nvGrpSpPr>
              <p:grpSpPr bwMode="auto">
                <a:xfrm>
                  <a:off x="4759642" y="1751843"/>
                  <a:ext cx="2251390" cy="2880182"/>
                  <a:chOff x="584633" y="2880688"/>
                  <a:chExt cx="2251069" cy="2879515"/>
                </a:xfrm>
              </p:grpSpPr>
              <p:pic>
                <p:nvPicPr>
                  <p:cNvPr id="275" name="圖片 4"/>
                  <p:cNvPicPr>
                    <a:picLocks noChangeAspect="1"/>
                  </p:cNvPicPr>
                  <p:nvPr/>
                </p:nvPicPr>
                <p:blipFill>
                  <a:blip r:embed="rId9">
                    <a:extLst>
                      <a:ext uri="{28A0092B-C50C-407E-A947-70E740481C1C}">
                        <a14:useLocalDpi xmlns:a14="http://schemas.microsoft.com/office/drawing/2010/main" val="0"/>
                      </a:ext>
                    </a:extLst>
                  </a:blip>
                  <a:srcRect l="30106" t="53091" r="52861" b="7530"/>
                  <a:stretch>
                    <a:fillRect/>
                  </a:stretch>
                </p:blipFill>
                <p:spPr bwMode="auto">
                  <a:xfrm>
                    <a:off x="584633" y="2880688"/>
                    <a:ext cx="2214246" cy="287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 name="矩形 10"/>
                  <p:cNvSpPr>
                    <a:spLocks noChangeArrowheads="1"/>
                  </p:cNvSpPr>
                  <p:nvPr/>
                </p:nvSpPr>
                <p:spPr bwMode="auto">
                  <a:xfrm>
                    <a:off x="1865548" y="2928973"/>
                    <a:ext cx="970154" cy="58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CTD</a:t>
                    </a:r>
                    <a:endParaRPr lang="zh-TW" altLang="en-US" sz="2800" dirty="0">
                      <a:latin typeface="Cambria Math" panose="02040503050406030204" pitchFamily="18" charset="0"/>
                    </a:endParaRPr>
                  </a:p>
                </p:txBody>
              </p:sp>
            </p:grpSp>
            <p:grpSp>
              <p:nvGrpSpPr>
                <p:cNvPr id="266" name="群組 24"/>
                <p:cNvGrpSpPr>
                  <a:grpSpLocks/>
                </p:cNvGrpSpPr>
                <p:nvPr/>
              </p:nvGrpSpPr>
              <p:grpSpPr bwMode="auto">
                <a:xfrm>
                  <a:off x="7172400" y="1735028"/>
                  <a:ext cx="5096207" cy="2924362"/>
                  <a:chOff x="3990895" y="2828169"/>
                  <a:chExt cx="5096590" cy="2924054"/>
                </a:xfrm>
              </p:grpSpPr>
              <p:grpSp>
                <p:nvGrpSpPr>
                  <p:cNvPr id="268" name="群組 19"/>
                  <p:cNvGrpSpPr>
                    <a:grpSpLocks/>
                  </p:cNvGrpSpPr>
                  <p:nvPr/>
                </p:nvGrpSpPr>
                <p:grpSpPr bwMode="auto">
                  <a:xfrm>
                    <a:off x="3990895" y="2828169"/>
                    <a:ext cx="2053134" cy="2924054"/>
                    <a:chOff x="3883957" y="2790007"/>
                    <a:chExt cx="2053134" cy="2924054"/>
                  </a:xfrm>
                </p:grpSpPr>
                <p:pic>
                  <p:nvPicPr>
                    <p:cNvPr id="273" name="圖片 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83957" y="2790007"/>
                      <a:ext cx="2053134" cy="287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矩形 18"/>
                    <p:cNvSpPr>
                      <a:spLocks noChangeArrowheads="1"/>
                    </p:cNvSpPr>
                    <p:nvPr/>
                  </p:nvSpPr>
                  <p:spPr bwMode="auto">
                    <a:xfrm>
                      <a:off x="4013697" y="5128671"/>
                      <a:ext cx="1855940" cy="58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Box corer</a:t>
                      </a:r>
                      <a:endParaRPr lang="zh-TW" altLang="en-US" sz="2800" dirty="0">
                        <a:latin typeface="Cambria Math" panose="02040503050406030204" pitchFamily="18" charset="0"/>
                      </a:endParaRPr>
                    </a:p>
                  </p:txBody>
                </p:sp>
              </p:grpSp>
              <p:grpSp>
                <p:nvGrpSpPr>
                  <p:cNvPr id="269" name="群組 21"/>
                  <p:cNvGrpSpPr>
                    <a:grpSpLocks/>
                  </p:cNvGrpSpPr>
                  <p:nvPr/>
                </p:nvGrpSpPr>
                <p:grpSpPr bwMode="auto">
                  <a:xfrm>
                    <a:off x="6267654" y="2836686"/>
                    <a:ext cx="2819831" cy="2851915"/>
                    <a:chOff x="6267654" y="2836686"/>
                    <a:chExt cx="2819831" cy="2851915"/>
                  </a:xfrm>
                </p:grpSpPr>
                <p:pic>
                  <p:nvPicPr>
                    <p:cNvPr id="271" name="圖片 17"/>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67654" y="2836686"/>
                      <a:ext cx="2819831" cy="281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矩形 20"/>
                    <p:cNvSpPr>
                      <a:spLocks noChangeArrowheads="1"/>
                    </p:cNvSpPr>
                    <p:nvPr/>
                  </p:nvSpPr>
                  <p:spPr bwMode="auto">
                    <a:xfrm>
                      <a:off x="6749181" y="5103211"/>
                      <a:ext cx="2028649" cy="585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err="1" smtClean="0">
                          <a:solidFill>
                            <a:schemeClr val="bg1"/>
                          </a:solidFill>
                          <a:latin typeface="Cambria Math" panose="02040503050406030204" pitchFamily="18" charset="0"/>
                          <a:ea typeface="Cambria Math" panose="02040503050406030204" pitchFamily="18" charset="0"/>
                        </a:rPr>
                        <a:t>Multicorer</a:t>
                      </a:r>
                      <a:endParaRPr lang="zh-TW" altLang="en-US" sz="2800" dirty="0">
                        <a:latin typeface="Cambria Math" panose="02040503050406030204" pitchFamily="18" charset="0"/>
                      </a:endParaRPr>
                    </a:p>
                  </p:txBody>
                </p:sp>
              </p:grpSp>
            </p:grpSp>
            <p:sp>
              <p:nvSpPr>
                <p:cNvPr id="267" name="矩形 266"/>
                <p:cNvSpPr/>
                <p:nvPr/>
              </p:nvSpPr>
              <p:spPr>
                <a:xfrm>
                  <a:off x="4639242" y="801490"/>
                  <a:ext cx="7832252" cy="533795"/>
                </a:xfrm>
                <a:prstGeom prst="rect">
                  <a:avLst/>
                </a:prstGeom>
              </p:spPr>
              <p:txBody>
                <a:bodyPr wrap="square">
                  <a:spAutoFit/>
                </a:bodyPr>
                <a:lstStyle/>
                <a:p>
                  <a:pPr marL="285750" indent="-285750" eaLnBrk="1" fontAlgn="auto" hangingPunct="1">
                    <a:lnSpc>
                      <a:spcPts val="3000"/>
                    </a:lnSpc>
                    <a:spcBef>
                      <a:spcPts val="0"/>
                    </a:spcBef>
                    <a:spcAft>
                      <a:spcPts val="0"/>
                    </a:spcAft>
                    <a:buFont typeface="Arial" panose="020B0604020202020204" pitchFamily="34" charset="0"/>
                    <a:buChar char="•"/>
                    <a:defRPr/>
                  </a:pPr>
                  <a:r>
                    <a:rPr lang="en-US" altLang="zh-TW" sz="3200" b="1" dirty="0" smtClean="0">
                      <a:solidFill>
                        <a:schemeClr val="bg1"/>
                      </a:solidFill>
                      <a:latin typeface="Cambria Math" panose="02040503050406030204" pitchFamily="18" charset="0"/>
                      <a:ea typeface="Cambria Math" panose="02040503050406030204" pitchFamily="18" charset="0"/>
                    </a:rPr>
                    <a:t>Sampling gears</a:t>
                  </a:r>
                </a:p>
              </p:txBody>
            </p:sp>
          </p:grpSp>
          <p:pic>
            <p:nvPicPr>
              <p:cNvPr id="262" name="Picture 4" descr="https://lh3.googleusercontent.com/pw/ACtC-3dEsjy_z6JAkZQtIYtnewBv0hzSlYJREbvQ1xUA2F1adfsLulTydQf7C0hUgPMqLDccxB1cKC8TVapmGgyHQELZntYYg1fKLcLnJ_n6nR1sJE1doUn3SuSHAzKNhh3LLq44NqGLsiI05dxBUvaKnXmZmA=w1646-h927-no?authuser=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76228" y="3996450"/>
                <a:ext cx="3269604" cy="1819524"/>
              </a:xfrm>
              <a:prstGeom prst="rect">
                <a:avLst/>
              </a:prstGeom>
              <a:noFill/>
              <a:extLst>
                <a:ext uri="{909E8E84-426E-40DD-AFC4-6F175D3DCCD1}">
                  <a14:hiddenFill xmlns:a14="http://schemas.microsoft.com/office/drawing/2010/main">
                    <a:solidFill>
                      <a:srgbClr val="FFFFFF"/>
                    </a:solidFill>
                  </a14:hiddenFill>
                </a:ext>
              </a:extLst>
            </p:spPr>
          </p:pic>
          <p:pic>
            <p:nvPicPr>
              <p:cNvPr id="263" name="圖片 262"/>
              <p:cNvPicPr>
                <a:picLocks noChangeAspect="1"/>
              </p:cNvPicPr>
              <p:nvPr/>
            </p:nvPicPr>
            <p:blipFill rotWithShape="1">
              <a:blip r:embed="rId13"/>
              <a:srcRect l="16124" b="11370"/>
              <a:stretch/>
            </p:blipFill>
            <p:spPr>
              <a:xfrm>
                <a:off x="8128896" y="3972795"/>
                <a:ext cx="3238514" cy="2481957"/>
              </a:xfrm>
              <a:prstGeom prst="rect">
                <a:avLst/>
              </a:prstGeom>
            </p:spPr>
          </p:pic>
          <p:pic>
            <p:nvPicPr>
              <p:cNvPr id="264" name="圖片 263"/>
              <p:cNvPicPr>
                <a:picLocks noChangeAspect="1"/>
              </p:cNvPicPr>
              <p:nvPr/>
            </p:nvPicPr>
            <p:blipFill rotWithShape="1">
              <a:blip r:embed="rId14">
                <a:biLevel thresh="50000"/>
                <a:extLst/>
              </a:blip>
              <a:srcRect l="33630" t="30211" r="19818" b="34987"/>
              <a:stretch/>
            </p:blipFill>
            <p:spPr>
              <a:xfrm>
                <a:off x="9474369" y="5342904"/>
                <a:ext cx="1912622" cy="1111848"/>
              </a:xfrm>
              <a:prstGeom prst="rect">
                <a:avLst/>
              </a:prstGeom>
            </p:spPr>
          </p:pic>
        </p:grpSp>
        <p:sp>
          <p:nvSpPr>
            <p:cNvPr id="259" name="矩形 18"/>
            <p:cNvSpPr>
              <a:spLocks noChangeArrowheads="1"/>
            </p:cNvSpPr>
            <p:nvPr/>
          </p:nvSpPr>
          <p:spPr bwMode="auto">
            <a:xfrm>
              <a:off x="4424163" y="5563966"/>
              <a:ext cx="3605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smtClean="0">
                  <a:solidFill>
                    <a:schemeClr val="bg1"/>
                  </a:solidFill>
                  <a:latin typeface="Cambria Math" panose="02040503050406030204" pitchFamily="18" charset="0"/>
                  <a:ea typeface="Cambria Math" panose="02040503050406030204" pitchFamily="18" charset="0"/>
                </a:rPr>
                <a:t>Ship-board </a:t>
              </a:r>
              <a:r>
                <a:rPr lang="en-US" altLang="zh-TW" sz="2800" dirty="0">
                  <a:solidFill>
                    <a:schemeClr val="bg1"/>
                  </a:solidFill>
                  <a:latin typeface="Cambria Math" panose="02040503050406030204" pitchFamily="18" charset="0"/>
                  <a:ea typeface="Cambria Math" panose="02040503050406030204" pitchFamily="18" charset="0"/>
                </a:rPr>
                <a:t>incubation</a:t>
              </a:r>
            </a:p>
          </p:txBody>
        </p:sp>
        <p:sp>
          <p:nvSpPr>
            <p:cNvPr id="260" name="矩形 18"/>
            <p:cNvSpPr>
              <a:spLocks noChangeArrowheads="1"/>
            </p:cNvSpPr>
            <p:nvPr/>
          </p:nvSpPr>
          <p:spPr bwMode="auto">
            <a:xfrm>
              <a:off x="7350550" y="6486906"/>
              <a:ext cx="4247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smtClean="0">
                  <a:solidFill>
                    <a:schemeClr val="bg1"/>
                  </a:solidFill>
                  <a:latin typeface="Cambria Math" panose="02040503050406030204" pitchFamily="18" charset="0"/>
                  <a:ea typeface="Cambria Math" panose="02040503050406030204" pitchFamily="18" charset="0"/>
                </a:rPr>
                <a:t>Sediment </a:t>
              </a:r>
              <a:r>
                <a:rPr lang="en-US" altLang="zh-TW" sz="2800" dirty="0">
                  <a:solidFill>
                    <a:schemeClr val="bg1"/>
                  </a:solidFill>
                  <a:latin typeface="Cambria Math" panose="02040503050406030204" pitchFamily="18" charset="0"/>
                  <a:ea typeface="Cambria Math" panose="02040503050406030204" pitchFamily="18" charset="0"/>
                </a:rPr>
                <a:t>oxygen profiling</a:t>
              </a:r>
            </a:p>
          </p:txBody>
        </p:sp>
      </p:grpSp>
      <p:grpSp>
        <p:nvGrpSpPr>
          <p:cNvPr id="7" name="群組 6"/>
          <p:cNvGrpSpPr/>
          <p:nvPr/>
        </p:nvGrpSpPr>
        <p:grpSpPr>
          <a:xfrm>
            <a:off x="944750" y="31435209"/>
            <a:ext cx="13052262" cy="2845764"/>
            <a:chOff x="920304" y="35145083"/>
            <a:chExt cx="13052262" cy="2845764"/>
          </a:xfrm>
        </p:grpSpPr>
        <p:pic>
          <p:nvPicPr>
            <p:cNvPr id="145" name="Picture 2" descr="50 ML Life Long Disposable Syringe, Disposable syringe with needle,  डिस्पोजेबल सिरिंज - Csr Lifesciences, Hyderabad | ID: 1975499317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27" t="13388" r="10109" b="9811"/>
            <a:stretch>
              <a:fillRect/>
            </a:stretch>
          </p:blipFill>
          <p:spPr bwMode="auto">
            <a:xfrm>
              <a:off x="3753501" y="35777710"/>
              <a:ext cx="1313164" cy="137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向右箭號 146"/>
            <p:cNvSpPr/>
            <p:nvPr/>
          </p:nvSpPr>
          <p:spPr>
            <a:xfrm>
              <a:off x="3105466" y="36201198"/>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向右箭號 147"/>
            <p:cNvSpPr/>
            <p:nvPr/>
          </p:nvSpPr>
          <p:spPr>
            <a:xfrm>
              <a:off x="5092749" y="36201198"/>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p:cNvGrpSpPr/>
            <p:nvPr/>
          </p:nvGrpSpPr>
          <p:grpSpPr>
            <a:xfrm>
              <a:off x="920304" y="35145083"/>
              <a:ext cx="13052262" cy="2845764"/>
              <a:chOff x="920304" y="35145083"/>
              <a:chExt cx="13052262" cy="2845764"/>
            </a:xfrm>
          </p:grpSpPr>
          <p:grpSp>
            <p:nvGrpSpPr>
              <p:cNvPr id="3" name="群組 2"/>
              <p:cNvGrpSpPr/>
              <p:nvPr/>
            </p:nvGrpSpPr>
            <p:grpSpPr>
              <a:xfrm>
                <a:off x="920304" y="35145083"/>
                <a:ext cx="13052262" cy="2845764"/>
                <a:chOff x="959863" y="35485338"/>
                <a:chExt cx="13052262" cy="2845764"/>
              </a:xfrm>
            </p:grpSpPr>
            <p:grpSp>
              <p:nvGrpSpPr>
                <p:cNvPr id="114" name="群組 18"/>
                <p:cNvGrpSpPr>
                  <a:grpSpLocks/>
                </p:cNvGrpSpPr>
                <p:nvPr/>
              </p:nvGrpSpPr>
              <p:grpSpPr bwMode="auto">
                <a:xfrm>
                  <a:off x="959863" y="35485338"/>
                  <a:ext cx="13052262" cy="2845764"/>
                  <a:chOff x="110060" y="1915620"/>
                  <a:chExt cx="13051087" cy="2844799"/>
                </a:xfrm>
              </p:grpSpPr>
              <p:grpSp>
                <p:nvGrpSpPr>
                  <p:cNvPr id="115" name="群組 14"/>
                  <p:cNvGrpSpPr>
                    <a:grpSpLocks/>
                  </p:cNvGrpSpPr>
                  <p:nvPr/>
                </p:nvGrpSpPr>
                <p:grpSpPr bwMode="auto">
                  <a:xfrm>
                    <a:off x="110060" y="1915620"/>
                    <a:ext cx="13051087" cy="2844799"/>
                    <a:chOff x="110060" y="1915620"/>
                    <a:chExt cx="13051087" cy="2844799"/>
                  </a:xfrm>
                </p:grpSpPr>
                <p:grpSp>
                  <p:nvGrpSpPr>
                    <p:cNvPr id="118" name="群組 25"/>
                    <p:cNvGrpSpPr>
                      <a:grpSpLocks/>
                    </p:cNvGrpSpPr>
                    <p:nvPr/>
                  </p:nvGrpSpPr>
                  <p:grpSpPr bwMode="auto">
                    <a:xfrm>
                      <a:off x="110060" y="1915620"/>
                      <a:ext cx="13051087" cy="2527846"/>
                      <a:chOff x="110060" y="2719652"/>
                      <a:chExt cx="13051087" cy="2527846"/>
                    </a:xfrm>
                  </p:grpSpPr>
                  <p:grpSp>
                    <p:nvGrpSpPr>
                      <p:cNvPr id="122" name="群組 23"/>
                      <p:cNvGrpSpPr>
                        <a:grpSpLocks/>
                      </p:cNvGrpSpPr>
                      <p:nvPr/>
                    </p:nvGrpSpPr>
                    <p:grpSpPr bwMode="auto">
                      <a:xfrm>
                        <a:off x="110060" y="2719652"/>
                        <a:ext cx="12830237" cy="2527846"/>
                        <a:chOff x="2934778" y="1110985"/>
                        <a:chExt cx="12830237" cy="2527846"/>
                      </a:xfrm>
                    </p:grpSpPr>
                    <p:grpSp>
                      <p:nvGrpSpPr>
                        <p:cNvPr id="124" name="群組 20"/>
                        <p:cNvGrpSpPr>
                          <a:grpSpLocks/>
                        </p:cNvGrpSpPr>
                        <p:nvPr/>
                      </p:nvGrpSpPr>
                      <p:grpSpPr bwMode="auto">
                        <a:xfrm>
                          <a:off x="7644048" y="1733602"/>
                          <a:ext cx="8120967" cy="1905229"/>
                          <a:chOff x="7644048" y="1733602"/>
                          <a:chExt cx="8120967" cy="1905229"/>
                        </a:xfrm>
                      </p:grpSpPr>
                      <p:grpSp>
                        <p:nvGrpSpPr>
                          <p:cNvPr id="126" name="群組 9"/>
                          <p:cNvGrpSpPr>
                            <a:grpSpLocks/>
                          </p:cNvGrpSpPr>
                          <p:nvPr/>
                        </p:nvGrpSpPr>
                        <p:grpSpPr bwMode="auto">
                          <a:xfrm>
                            <a:off x="7644048" y="1733602"/>
                            <a:ext cx="2167061" cy="1905229"/>
                            <a:chOff x="7861874" y="1939380"/>
                            <a:chExt cx="2167061" cy="1905229"/>
                          </a:xfrm>
                        </p:grpSpPr>
                        <p:pic>
                          <p:nvPicPr>
                            <p:cNvPr id="137" name="Picture 6" descr="https://sc04.alicdn.com/kf/HTB1ALBclv6H8KJjy0Fjq6yXepXaO.jpg"/>
                            <p:cNvPicPr>
                              <a:picLocks noChangeAspect="1" noChangeArrowheads="1"/>
                            </p:cNvPicPr>
                            <p:nvPr/>
                          </p:nvPicPr>
                          <p:blipFill>
                            <a:blip r:embed="rId15" cstate="print">
                              <a:clrChange>
                                <a:clrFrom>
                                  <a:srgbClr val="FFFDFE"/>
                                </a:clrFrom>
                                <a:clrTo>
                                  <a:srgbClr val="FFFDFE">
                                    <a:alpha val="0"/>
                                  </a:srgbClr>
                                </a:clrTo>
                              </a:clrChange>
                              <a:extLst>
                                <a:ext uri="{28A0092B-C50C-407E-A947-70E740481C1C}">
                                  <a14:useLocalDpi xmlns:a14="http://schemas.microsoft.com/office/drawing/2010/main" val="0"/>
                                </a:ext>
                              </a:extLst>
                            </a:blip>
                            <a:srcRect t="15942" b="12746"/>
                            <a:stretch>
                              <a:fillRect/>
                            </a:stretch>
                          </p:blipFill>
                          <p:spPr bwMode="auto">
                            <a:xfrm>
                              <a:off x="8080298" y="1939380"/>
                              <a:ext cx="1948637" cy="138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矩形 7"/>
                            <p:cNvSpPr>
                              <a:spLocks noChangeArrowheads="1"/>
                            </p:cNvSpPr>
                            <p:nvPr/>
                          </p:nvSpPr>
                          <p:spPr bwMode="auto">
                            <a:xfrm>
                              <a:off x="7861874" y="3321566"/>
                              <a:ext cx="2006202" cy="52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40 µm sieve</a:t>
                              </a:r>
                              <a:endParaRPr lang="zh-TW" altLang="en-US" sz="2800" dirty="0">
                                <a:solidFill>
                                  <a:schemeClr val="bg1"/>
                                </a:solidFill>
                                <a:latin typeface="Cambria Math" panose="02040503050406030204" pitchFamily="18" charset="0"/>
                              </a:endParaRPr>
                            </a:p>
                          </p:txBody>
                        </p:sp>
                      </p:grpSp>
                      <p:pic>
                        <p:nvPicPr>
                          <p:cNvPr id="128" name="Picture 8" descr="Biodiversit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2728590" y="1742488"/>
                            <a:ext cx="3036425" cy="137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5" name="矩形 22"/>
                        <p:cNvSpPr>
                          <a:spLocks noChangeArrowheads="1"/>
                        </p:cNvSpPr>
                        <p:nvPr/>
                      </p:nvSpPr>
                      <p:spPr bwMode="auto">
                        <a:xfrm>
                          <a:off x="2934778" y="1110985"/>
                          <a:ext cx="7060144" cy="52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1" hangingPunct="1"/>
                          <a:r>
                            <a:rPr lang="en-US" altLang="zh-TW" sz="2800" dirty="0" err="1" smtClean="0">
                              <a:solidFill>
                                <a:schemeClr val="bg1"/>
                              </a:solidFill>
                              <a:latin typeface="Cambria Math" panose="02040503050406030204" pitchFamily="18" charset="0"/>
                              <a:ea typeface="Cambria Math" panose="02040503050406030204" pitchFamily="18" charset="0"/>
                            </a:rPr>
                            <a:t>Meiofauna</a:t>
                          </a:r>
                          <a:r>
                            <a:rPr lang="en-US" altLang="zh-TW" sz="2800" dirty="0" smtClean="0">
                              <a:solidFill>
                                <a:schemeClr val="bg1"/>
                              </a:solidFill>
                              <a:latin typeface="Cambria Math" panose="02040503050406030204" pitchFamily="18" charset="0"/>
                              <a:ea typeface="Cambria Math" panose="02040503050406030204" pitchFamily="18" charset="0"/>
                            </a:rPr>
                            <a:t>: 1 </a:t>
                          </a:r>
                          <a:r>
                            <a:rPr lang="en-US" altLang="zh-TW" sz="2800" dirty="0" err="1" smtClean="0">
                              <a:solidFill>
                                <a:schemeClr val="bg1"/>
                              </a:solidFill>
                              <a:latin typeface="Cambria Math" panose="02040503050406030204" pitchFamily="18" charset="0"/>
                              <a:ea typeface="Cambria Math" panose="02040503050406030204" pitchFamily="18" charset="0"/>
                            </a:rPr>
                            <a:t>subcore</a:t>
                          </a:r>
                          <a:r>
                            <a:rPr lang="en-US" altLang="zh-TW" sz="2800" dirty="0" smtClean="0">
                              <a:solidFill>
                                <a:schemeClr val="bg1"/>
                              </a:solidFill>
                              <a:latin typeface="Cambria Math" panose="02040503050406030204" pitchFamily="18" charset="0"/>
                              <a:ea typeface="Cambria Math" panose="02040503050406030204" pitchFamily="18" charset="0"/>
                            </a:rPr>
                            <a:t> from each deployment </a:t>
                          </a:r>
                          <a:endParaRPr lang="en-US" altLang="zh-TW" sz="2800" dirty="0">
                            <a:solidFill>
                              <a:schemeClr val="bg1"/>
                            </a:solidFill>
                            <a:latin typeface="Cambria Math" panose="02040503050406030204" pitchFamily="18" charset="0"/>
                            <a:ea typeface="Cambria Math" panose="02040503050406030204" pitchFamily="18" charset="0"/>
                          </a:endParaRPr>
                        </a:p>
                      </p:txBody>
                    </p:sp>
                  </p:grpSp>
                  <p:sp>
                    <p:nvSpPr>
                      <p:cNvPr id="123" name="矩形 24"/>
                      <p:cNvSpPr>
                        <a:spLocks noChangeArrowheads="1"/>
                      </p:cNvSpPr>
                      <p:nvPr/>
                    </p:nvSpPr>
                    <p:spPr bwMode="auto">
                      <a:xfrm>
                        <a:off x="9680955" y="4724456"/>
                        <a:ext cx="3480192" cy="52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Sorted and identified </a:t>
                        </a:r>
                        <a:endParaRPr lang="zh-TW" altLang="en-US" sz="2800" dirty="0">
                          <a:solidFill>
                            <a:schemeClr val="bg1"/>
                          </a:solidFill>
                          <a:latin typeface="Cambria Math" panose="02040503050406030204" pitchFamily="18" charset="0"/>
                        </a:endParaRPr>
                      </a:p>
                    </p:txBody>
                  </p:sp>
                </p:grpSp>
                <p:sp>
                  <p:nvSpPr>
                    <p:cNvPr id="120" name="矩形 2"/>
                    <p:cNvSpPr>
                      <a:spLocks noChangeArrowheads="1"/>
                    </p:cNvSpPr>
                    <p:nvPr/>
                  </p:nvSpPr>
                  <p:spPr bwMode="auto">
                    <a:xfrm>
                      <a:off x="2088370" y="3806636"/>
                      <a:ext cx="2865038" cy="95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2800" dirty="0">
                          <a:solidFill>
                            <a:schemeClr val="bg1"/>
                          </a:solidFill>
                          <a:latin typeface="Cambria Math" panose="02040503050406030204" pitchFamily="18" charset="0"/>
                          <a:ea typeface="Cambria Math" panose="02040503050406030204" pitchFamily="18" charset="0"/>
                        </a:rPr>
                        <a:t>50-mL plastic syringe x 3</a:t>
                      </a:r>
                      <a:endParaRPr lang="zh-TW" altLang="en-US" sz="2800" dirty="0">
                        <a:solidFill>
                          <a:schemeClr val="bg1"/>
                        </a:solidFill>
                        <a:latin typeface="Cambria Math" panose="02040503050406030204" pitchFamily="18" charset="0"/>
                      </a:endParaRPr>
                    </a:p>
                  </p:txBody>
                </p:sp>
              </p:grpSp>
              <p:pic>
                <p:nvPicPr>
                  <p:cNvPr id="116" name="Picture 6" descr="Metabarcoding of freshwater invertebrates to detect the effects of a  pesticide spill - Andújar - 2018 - Molecular Ecology - Wiley Online Library"/>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8984" t="66600" r="15887" b="793"/>
                  <a:stretch>
                    <a:fillRect/>
                  </a:stretch>
                </p:blipFill>
                <p:spPr bwMode="auto">
                  <a:xfrm>
                    <a:off x="8031478" y="2454828"/>
                    <a:ext cx="504787" cy="155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矩形 16"/>
                  <p:cNvSpPr>
                    <a:spLocks noChangeArrowheads="1"/>
                  </p:cNvSpPr>
                  <p:nvPr/>
                </p:nvSpPr>
                <p:spPr bwMode="auto">
                  <a:xfrm>
                    <a:off x="6984199" y="3920423"/>
                    <a:ext cx="2538088" cy="52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sz="2800" dirty="0" err="1">
                        <a:solidFill>
                          <a:schemeClr val="bg1"/>
                        </a:solidFill>
                        <a:latin typeface="Cambria Math" panose="02040503050406030204" pitchFamily="18" charset="0"/>
                        <a:ea typeface="Cambria Math" panose="02040503050406030204" pitchFamily="18" charset="0"/>
                      </a:rPr>
                      <a:t>Ludox</a:t>
                    </a:r>
                    <a:r>
                      <a:rPr lang="en-US" altLang="zh-TW" sz="2800" dirty="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flotation </a:t>
                    </a:r>
                    <a:endParaRPr lang="zh-TW" altLang="en-US" sz="2800" dirty="0">
                      <a:solidFill>
                        <a:schemeClr val="bg1"/>
                      </a:solidFill>
                      <a:latin typeface="Cambria Math" panose="02040503050406030204" pitchFamily="18" charset="0"/>
                    </a:endParaRPr>
                  </a:p>
                </p:txBody>
              </p:sp>
            </p:grpSp>
            <p:grpSp>
              <p:nvGrpSpPr>
                <p:cNvPr id="2" name="群組 1"/>
                <p:cNvGrpSpPr/>
                <p:nvPr/>
              </p:nvGrpSpPr>
              <p:grpSpPr>
                <a:xfrm>
                  <a:off x="1438537" y="36251390"/>
                  <a:ext cx="1780885" cy="1769752"/>
                  <a:chOff x="10370539" y="34577094"/>
                  <a:chExt cx="1780885" cy="1769752"/>
                </a:xfrm>
              </p:grpSpPr>
              <p:sp>
                <p:nvSpPr>
                  <p:cNvPr id="140" name="立方體 139"/>
                  <p:cNvSpPr/>
                  <p:nvPr/>
                </p:nvSpPr>
                <p:spPr bwMode="auto">
                  <a:xfrm>
                    <a:off x="10398907" y="34921799"/>
                    <a:ext cx="1585100" cy="777270"/>
                  </a:xfrm>
                  <a:prstGeom prst="cube">
                    <a:avLst>
                      <a:gd name="adj" fmla="val 19909"/>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41" name="立方體 140"/>
                  <p:cNvSpPr/>
                  <p:nvPr/>
                </p:nvSpPr>
                <p:spPr bwMode="auto">
                  <a:xfrm>
                    <a:off x="10398910" y="34577094"/>
                    <a:ext cx="1585096" cy="550045"/>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42" name="矩形 15"/>
                  <p:cNvSpPr>
                    <a:spLocks noChangeArrowheads="1"/>
                  </p:cNvSpPr>
                  <p:nvPr/>
                </p:nvSpPr>
                <p:spPr bwMode="auto">
                  <a:xfrm>
                    <a:off x="10370539" y="35809424"/>
                    <a:ext cx="1780885" cy="53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smtClean="0">
                        <a:solidFill>
                          <a:schemeClr val="bg1"/>
                        </a:solidFill>
                        <a:latin typeface="Cambria Math" panose="02040503050406030204" pitchFamily="18" charset="0"/>
                        <a:ea typeface="Cambria Math" panose="02040503050406030204" pitchFamily="18" charset="0"/>
                      </a:rPr>
                      <a:t>Sediment</a:t>
                    </a:r>
                    <a:endParaRPr lang="zh-TW" altLang="en-US" sz="2800" dirty="0">
                      <a:solidFill>
                        <a:schemeClr val="bg1"/>
                      </a:solidFill>
                      <a:latin typeface="Cambria Math" panose="02040503050406030204" pitchFamily="18" charset="0"/>
                    </a:endParaRPr>
                  </a:p>
                </p:txBody>
              </p:sp>
              <p:sp>
                <p:nvSpPr>
                  <p:cNvPr id="144" name="矩形 143"/>
                  <p:cNvSpPr/>
                  <p:nvPr/>
                </p:nvSpPr>
                <p:spPr bwMode="auto">
                  <a:xfrm>
                    <a:off x="10397658" y="34653048"/>
                    <a:ext cx="906017" cy="523220"/>
                  </a:xfrm>
                  <a:prstGeom prst="rect">
                    <a:avLst/>
                  </a:prstGeom>
                </p:spPr>
                <p:txBody>
                  <a:bodyPr wrap="none">
                    <a:spAutoFit/>
                  </a:bodyPr>
                  <a:lstStyle/>
                  <a:p>
                    <a:pPr eaLnBrk="1" fontAlgn="auto" hangingPunct="1">
                      <a:spcBef>
                        <a:spcPts val="0"/>
                      </a:spcBef>
                      <a:spcAft>
                        <a:spcPts val="0"/>
                      </a:spcAft>
                      <a:defRPr/>
                    </a:pPr>
                    <a:r>
                      <a:rPr lang="en-US" altLang="zh-TW" sz="2800" b="1" dirty="0">
                        <a:latin typeface="Cambria Math" panose="02040503050406030204" pitchFamily="18" charset="0"/>
                        <a:ea typeface="Cambria Math" panose="02040503050406030204" pitchFamily="18" charset="0"/>
                      </a:rPr>
                      <a:t>5</a:t>
                    </a:r>
                    <a:r>
                      <a:rPr lang="en-US" altLang="zh-TW" sz="2800" b="1" dirty="0" smtClean="0">
                        <a:latin typeface="Cambria Math" panose="02040503050406030204" pitchFamily="18" charset="0"/>
                        <a:ea typeface="Cambria Math" panose="02040503050406030204" pitchFamily="18" charset="0"/>
                      </a:rPr>
                      <a:t> </a:t>
                    </a:r>
                    <a:r>
                      <a:rPr lang="en-US" altLang="zh-TW" sz="2800" b="1" dirty="0">
                        <a:latin typeface="Cambria Math" panose="02040503050406030204" pitchFamily="18" charset="0"/>
                        <a:ea typeface="Cambria Math" panose="02040503050406030204" pitchFamily="18" charset="0"/>
                      </a:rPr>
                      <a:t>cm</a:t>
                    </a:r>
                    <a:endParaRPr lang="zh-TW" altLang="en-US" sz="2800" b="1" dirty="0">
                      <a:latin typeface="Cambria Math" panose="02040503050406030204" pitchFamily="18" charset="0"/>
                    </a:endParaRPr>
                  </a:p>
                </p:txBody>
              </p:sp>
            </p:grpSp>
          </p:grpSp>
          <p:sp>
            <p:nvSpPr>
              <p:cNvPr id="149" name="向右箭號 148"/>
              <p:cNvSpPr/>
              <p:nvPr/>
            </p:nvSpPr>
            <p:spPr>
              <a:xfrm>
                <a:off x="7860615" y="36201198"/>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向右箭號 149"/>
              <p:cNvSpPr/>
              <p:nvPr/>
            </p:nvSpPr>
            <p:spPr>
              <a:xfrm>
                <a:off x="9636757" y="36201198"/>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 name="群組 8"/>
          <p:cNvGrpSpPr/>
          <p:nvPr/>
        </p:nvGrpSpPr>
        <p:grpSpPr>
          <a:xfrm>
            <a:off x="917693" y="34202427"/>
            <a:ext cx="9227973" cy="2467264"/>
            <a:chOff x="891793" y="37943010"/>
            <a:chExt cx="9227973" cy="2467264"/>
          </a:xfrm>
        </p:grpSpPr>
        <p:grpSp>
          <p:nvGrpSpPr>
            <p:cNvPr id="98" name="群組 25"/>
            <p:cNvGrpSpPr>
              <a:grpSpLocks/>
            </p:cNvGrpSpPr>
            <p:nvPr/>
          </p:nvGrpSpPr>
          <p:grpSpPr bwMode="auto">
            <a:xfrm>
              <a:off x="891793" y="37943010"/>
              <a:ext cx="9227973" cy="2460163"/>
              <a:chOff x="-8546" y="2175708"/>
              <a:chExt cx="9228382" cy="2459942"/>
            </a:xfrm>
          </p:grpSpPr>
          <p:grpSp>
            <p:nvGrpSpPr>
              <p:cNvPr id="99" name="群組 23"/>
              <p:cNvGrpSpPr>
                <a:grpSpLocks/>
              </p:cNvGrpSpPr>
              <p:nvPr/>
            </p:nvGrpSpPr>
            <p:grpSpPr bwMode="auto">
              <a:xfrm>
                <a:off x="-8546" y="2175708"/>
                <a:ext cx="8954830" cy="2459942"/>
                <a:chOff x="2816172" y="567041"/>
                <a:chExt cx="8954830" cy="2459942"/>
              </a:xfrm>
            </p:grpSpPr>
            <p:grpSp>
              <p:nvGrpSpPr>
                <p:cNvPr id="101" name="群組 20"/>
                <p:cNvGrpSpPr>
                  <a:grpSpLocks/>
                </p:cNvGrpSpPr>
                <p:nvPr/>
              </p:nvGrpSpPr>
              <p:grpSpPr bwMode="auto">
                <a:xfrm>
                  <a:off x="5655671" y="1142189"/>
                  <a:ext cx="6115331" cy="1884794"/>
                  <a:chOff x="5655671" y="1142189"/>
                  <a:chExt cx="6115331" cy="1884794"/>
                </a:xfrm>
              </p:grpSpPr>
              <p:grpSp>
                <p:nvGrpSpPr>
                  <p:cNvPr id="103" name="群組 9"/>
                  <p:cNvGrpSpPr>
                    <a:grpSpLocks/>
                  </p:cNvGrpSpPr>
                  <p:nvPr/>
                </p:nvGrpSpPr>
                <p:grpSpPr bwMode="auto">
                  <a:xfrm>
                    <a:off x="5655671" y="1142189"/>
                    <a:ext cx="2205253" cy="1884794"/>
                    <a:chOff x="5873497" y="1347967"/>
                    <a:chExt cx="2205253" cy="1884794"/>
                  </a:xfrm>
                </p:grpSpPr>
                <p:pic>
                  <p:nvPicPr>
                    <p:cNvPr id="111" name="Picture 6" descr="https://sc04.alicdn.com/kf/HTB1ALBclv6H8KJjy0Fjq6yXepXaO.jpg"/>
                    <p:cNvPicPr>
                      <a:picLocks noChangeAspect="1" noChangeArrowheads="1"/>
                    </p:cNvPicPr>
                    <p:nvPr/>
                  </p:nvPicPr>
                  <p:blipFill>
                    <a:blip r:embed="rId18" cstate="print">
                      <a:clrChange>
                        <a:clrFrom>
                          <a:srgbClr val="FFFDFE"/>
                        </a:clrFrom>
                        <a:clrTo>
                          <a:srgbClr val="FFFDFE">
                            <a:alpha val="0"/>
                          </a:srgbClr>
                        </a:clrTo>
                      </a:clrChange>
                      <a:extLst>
                        <a:ext uri="{28A0092B-C50C-407E-A947-70E740481C1C}">
                          <a14:useLocalDpi xmlns:a14="http://schemas.microsoft.com/office/drawing/2010/main" val="0"/>
                        </a:ext>
                      </a:extLst>
                    </a:blip>
                    <a:srcRect t="15942" b="12746"/>
                    <a:stretch>
                      <a:fillRect/>
                    </a:stretch>
                  </p:blipFill>
                  <p:spPr bwMode="auto">
                    <a:xfrm>
                      <a:off x="6005868" y="1347967"/>
                      <a:ext cx="1974761" cy="14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矩形 7"/>
                    <p:cNvSpPr>
                      <a:spLocks noChangeArrowheads="1"/>
                    </p:cNvSpPr>
                    <p:nvPr/>
                  </p:nvSpPr>
                  <p:spPr bwMode="auto">
                    <a:xfrm>
                      <a:off x="5873497" y="2709588"/>
                      <a:ext cx="2205253" cy="52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300 µm sieve</a:t>
                      </a:r>
                      <a:endParaRPr lang="zh-TW" altLang="en-US" sz="2800" dirty="0">
                        <a:solidFill>
                          <a:schemeClr val="bg1"/>
                        </a:solidFill>
                        <a:latin typeface="Cambria Math" panose="02040503050406030204" pitchFamily="18" charset="0"/>
                      </a:endParaRPr>
                    </a:p>
                  </p:txBody>
                </p:sp>
              </p:grpSp>
              <p:pic>
                <p:nvPicPr>
                  <p:cNvPr id="105" name="Picture 8" descr="Biodiversit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88780" y="1172634"/>
                    <a:ext cx="2982222" cy="134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 name="矩形 22"/>
                <p:cNvSpPr>
                  <a:spLocks noChangeArrowheads="1"/>
                </p:cNvSpPr>
                <p:nvPr/>
              </p:nvSpPr>
              <p:spPr bwMode="auto">
                <a:xfrm>
                  <a:off x="2816172" y="567041"/>
                  <a:ext cx="6271673" cy="52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a:r>
                    <a:rPr lang="en-US" altLang="zh-TW" sz="2800" dirty="0" err="1">
                      <a:solidFill>
                        <a:schemeClr val="bg1"/>
                      </a:solidFill>
                      <a:latin typeface="Cambria Math" panose="02040503050406030204" pitchFamily="18" charset="0"/>
                      <a:ea typeface="Cambria Math" panose="02040503050406030204" pitchFamily="18" charset="0"/>
                    </a:rPr>
                    <a:t>Macrofauna</a:t>
                  </a:r>
                  <a:r>
                    <a:rPr lang="en-US" altLang="zh-TW" sz="2800" dirty="0">
                      <a:solidFill>
                        <a:schemeClr val="bg1"/>
                      </a:solidFill>
                      <a:latin typeface="Cambria Math" panose="02040503050406030204" pitchFamily="18" charset="0"/>
                      <a:ea typeface="Cambria Math" panose="02040503050406030204" pitchFamily="18" charset="0"/>
                    </a:rPr>
                    <a:t>: 3 </a:t>
                  </a:r>
                  <a:r>
                    <a:rPr lang="en-US" altLang="zh-TW" sz="2800" dirty="0" err="1">
                      <a:solidFill>
                        <a:schemeClr val="bg1"/>
                      </a:solidFill>
                      <a:latin typeface="Cambria Math" panose="02040503050406030204" pitchFamily="18" charset="0"/>
                      <a:ea typeface="Cambria Math" panose="02040503050406030204" pitchFamily="18" charset="0"/>
                    </a:rPr>
                    <a:t>subcores</a:t>
                  </a:r>
                  <a:r>
                    <a:rPr lang="en-US" altLang="zh-TW" sz="2800" dirty="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for </a:t>
                  </a:r>
                  <a:r>
                    <a:rPr lang="en-US" altLang="zh-TW" sz="2800" dirty="0">
                      <a:solidFill>
                        <a:schemeClr val="bg1"/>
                      </a:solidFill>
                      <a:latin typeface="Cambria Math" panose="02040503050406030204" pitchFamily="18" charset="0"/>
                      <a:ea typeface="Cambria Math" panose="02040503050406030204" pitchFamily="18" charset="0"/>
                    </a:rPr>
                    <a:t>each </a:t>
                  </a:r>
                  <a:r>
                    <a:rPr lang="en-US" altLang="zh-TW" sz="2800" dirty="0" smtClean="0">
                      <a:solidFill>
                        <a:schemeClr val="bg1"/>
                      </a:solidFill>
                      <a:latin typeface="Cambria Math" panose="02040503050406030204" pitchFamily="18" charset="0"/>
                      <a:ea typeface="Cambria Math" panose="02040503050406030204" pitchFamily="18" charset="0"/>
                    </a:rPr>
                    <a:t>station</a:t>
                  </a:r>
                  <a:endParaRPr lang="en-US" altLang="zh-TW" sz="2800" dirty="0">
                    <a:solidFill>
                      <a:schemeClr val="bg1"/>
                    </a:solidFill>
                    <a:latin typeface="Cambria Math" panose="02040503050406030204" pitchFamily="18" charset="0"/>
                    <a:ea typeface="Cambria Math" panose="02040503050406030204" pitchFamily="18" charset="0"/>
                  </a:endParaRPr>
                </a:p>
              </p:txBody>
            </p:sp>
          </p:grpSp>
          <p:sp>
            <p:nvSpPr>
              <p:cNvPr id="100" name="矩形 24"/>
              <p:cNvSpPr>
                <a:spLocks noChangeArrowheads="1"/>
              </p:cNvSpPr>
              <p:nvPr/>
            </p:nvSpPr>
            <p:spPr bwMode="auto">
              <a:xfrm>
                <a:off x="5739177" y="4112477"/>
                <a:ext cx="3480659" cy="52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bg1"/>
                    </a:solidFill>
                    <a:latin typeface="Cambria Math" panose="02040503050406030204" pitchFamily="18" charset="0"/>
                    <a:ea typeface="Cambria Math" panose="02040503050406030204" pitchFamily="18" charset="0"/>
                  </a:rPr>
                  <a:t>Sorted and identified </a:t>
                </a:r>
                <a:endParaRPr lang="zh-TW" altLang="en-US" sz="2800" dirty="0">
                  <a:solidFill>
                    <a:schemeClr val="bg1"/>
                  </a:solidFill>
                  <a:latin typeface="Cambria Math" panose="02040503050406030204" pitchFamily="18" charset="0"/>
                </a:endParaRPr>
              </a:p>
            </p:txBody>
          </p:sp>
        </p:grpSp>
        <p:grpSp>
          <p:nvGrpSpPr>
            <p:cNvPr id="8" name="群組 7"/>
            <p:cNvGrpSpPr/>
            <p:nvPr/>
          </p:nvGrpSpPr>
          <p:grpSpPr>
            <a:xfrm>
              <a:off x="1440963" y="38720555"/>
              <a:ext cx="5169698" cy="1689719"/>
              <a:chOff x="1557450" y="36063535"/>
              <a:chExt cx="5169698" cy="1689719"/>
            </a:xfrm>
          </p:grpSpPr>
          <p:sp>
            <p:nvSpPr>
              <p:cNvPr id="151" name="向右箭號 150"/>
              <p:cNvSpPr/>
              <p:nvPr/>
            </p:nvSpPr>
            <p:spPr>
              <a:xfrm>
                <a:off x="3281061" y="36303621"/>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向右箭號 151"/>
              <p:cNvSpPr/>
              <p:nvPr/>
            </p:nvSpPr>
            <p:spPr>
              <a:xfrm>
                <a:off x="6091722" y="36303621"/>
                <a:ext cx="635426" cy="523505"/>
              </a:xfrm>
              <a:prstGeom prst="right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立方體 152"/>
              <p:cNvSpPr/>
              <p:nvPr/>
            </p:nvSpPr>
            <p:spPr bwMode="auto">
              <a:xfrm>
                <a:off x="1579746" y="36408240"/>
                <a:ext cx="1585100" cy="777270"/>
              </a:xfrm>
              <a:prstGeom prst="cube">
                <a:avLst>
                  <a:gd name="adj" fmla="val 19909"/>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54" name="立方體 153"/>
              <p:cNvSpPr/>
              <p:nvPr/>
            </p:nvSpPr>
            <p:spPr bwMode="auto">
              <a:xfrm>
                <a:off x="1579749" y="36063535"/>
                <a:ext cx="1585096" cy="550045"/>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sz="2800">
                  <a:solidFill>
                    <a:schemeClr val="bg1"/>
                  </a:solidFill>
                  <a:latin typeface="Cambria Math" panose="02040503050406030204" pitchFamily="18" charset="0"/>
                </a:endParaRPr>
              </a:p>
            </p:txBody>
          </p:sp>
          <p:sp>
            <p:nvSpPr>
              <p:cNvPr id="155" name="矩形 15"/>
              <p:cNvSpPr>
                <a:spLocks noChangeArrowheads="1"/>
              </p:cNvSpPr>
              <p:nvPr/>
            </p:nvSpPr>
            <p:spPr bwMode="auto">
              <a:xfrm>
                <a:off x="1557450" y="37215832"/>
                <a:ext cx="1780885" cy="53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smtClean="0">
                    <a:solidFill>
                      <a:schemeClr val="bg1"/>
                    </a:solidFill>
                    <a:latin typeface="Cambria Math" panose="02040503050406030204" pitchFamily="18" charset="0"/>
                    <a:ea typeface="Cambria Math" panose="02040503050406030204" pitchFamily="18" charset="0"/>
                  </a:rPr>
                  <a:t>Sediment</a:t>
                </a:r>
                <a:endParaRPr lang="zh-TW" altLang="en-US" sz="2800" dirty="0">
                  <a:solidFill>
                    <a:schemeClr val="bg1"/>
                  </a:solidFill>
                  <a:latin typeface="Cambria Math" panose="02040503050406030204" pitchFamily="18" charset="0"/>
                </a:endParaRPr>
              </a:p>
            </p:txBody>
          </p:sp>
          <p:sp>
            <p:nvSpPr>
              <p:cNvPr id="156" name="矩形 155"/>
              <p:cNvSpPr/>
              <p:nvPr/>
            </p:nvSpPr>
            <p:spPr bwMode="auto">
              <a:xfrm>
                <a:off x="1578497" y="36139489"/>
                <a:ext cx="1101584" cy="523220"/>
              </a:xfrm>
              <a:prstGeom prst="rect">
                <a:avLst/>
              </a:prstGeom>
            </p:spPr>
            <p:txBody>
              <a:bodyPr wrap="none">
                <a:spAutoFit/>
              </a:bodyPr>
              <a:lstStyle/>
              <a:p>
                <a:pPr eaLnBrk="1" fontAlgn="auto" hangingPunct="1">
                  <a:spcBef>
                    <a:spcPts val="0"/>
                  </a:spcBef>
                  <a:spcAft>
                    <a:spcPts val="0"/>
                  </a:spcAft>
                  <a:defRPr/>
                </a:pPr>
                <a:r>
                  <a:rPr lang="en-US" altLang="zh-TW" sz="2800" b="1" dirty="0" smtClean="0">
                    <a:latin typeface="Cambria Math" panose="02040503050406030204" pitchFamily="18" charset="0"/>
                    <a:ea typeface="Cambria Math" panose="02040503050406030204" pitchFamily="18" charset="0"/>
                  </a:rPr>
                  <a:t>10 </a:t>
                </a:r>
                <a:r>
                  <a:rPr lang="en-US" altLang="zh-TW" sz="2800" b="1" dirty="0">
                    <a:latin typeface="Cambria Math" panose="02040503050406030204" pitchFamily="18" charset="0"/>
                    <a:ea typeface="Cambria Math" panose="02040503050406030204" pitchFamily="18" charset="0"/>
                  </a:rPr>
                  <a:t>cm</a:t>
                </a:r>
                <a:endParaRPr lang="zh-TW" altLang="en-US" sz="2800" b="1" dirty="0">
                  <a:latin typeface="Cambria Math" panose="02040503050406030204" pitchFamily="18" charset="0"/>
                </a:endParaRPr>
              </a:p>
            </p:txBody>
          </p:sp>
        </p:grpSp>
      </p:grpSp>
      <p:sp>
        <p:nvSpPr>
          <p:cNvPr id="168" name="矩形 167"/>
          <p:cNvSpPr/>
          <p:nvPr/>
        </p:nvSpPr>
        <p:spPr>
          <a:xfrm>
            <a:off x="10229571" y="34980990"/>
            <a:ext cx="5012634" cy="954107"/>
          </a:xfrm>
          <a:prstGeom prst="rect">
            <a:avLst/>
          </a:prstGeom>
          <a:ln>
            <a:noFill/>
          </a:ln>
        </p:spPr>
        <p:txBody>
          <a:bodyPr wrap="square">
            <a:spAutoFit/>
          </a:bodyPr>
          <a:lstStyle/>
          <a:p>
            <a:r>
              <a:rPr lang="en-US" altLang="zh-TW" sz="2800" dirty="0" smtClean="0">
                <a:solidFill>
                  <a:schemeClr val="bg1"/>
                </a:solidFill>
                <a:latin typeface="Cambria Math" panose="02040503050406030204" pitchFamily="18" charset="0"/>
                <a:ea typeface="Cambria Math" panose="02040503050406030204" pitchFamily="18" charset="0"/>
              </a:rPr>
              <a:t>All samples were adequate</a:t>
            </a:r>
            <a:r>
              <a:rPr lang="zh-TW" altLang="en-US" sz="2800" dirty="0" smtClean="0">
                <a:solidFill>
                  <a:schemeClr val="bg1"/>
                </a:solidFill>
                <a:latin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converted to mg C/m</a:t>
            </a:r>
            <a:r>
              <a:rPr lang="en-US" altLang="zh-TW" sz="2800" baseline="30000" dirty="0" smtClean="0">
                <a:solidFill>
                  <a:schemeClr val="bg1"/>
                </a:solidFill>
                <a:latin typeface="Cambria Math" panose="02040503050406030204" pitchFamily="18" charset="0"/>
                <a:ea typeface="Cambria Math" panose="02040503050406030204" pitchFamily="18" charset="0"/>
              </a:rPr>
              <a:t>2</a:t>
            </a:r>
          </a:p>
        </p:txBody>
      </p:sp>
      <p:grpSp>
        <p:nvGrpSpPr>
          <p:cNvPr id="28" name="群組 27"/>
          <p:cNvGrpSpPr/>
          <p:nvPr/>
        </p:nvGrpSpPr>
        <p:grpSpPr>
          <a:xfrm>
            <a:off x="1248831" y="37271810"/>
            <a:ext cx="4982834" cy="4597511"/>
            <a:chOff x="-10148485" y="32417300"/>
            <a:chExt cx="5426939" cy="5007274"/>
          </a:xfrm>
        </p:grpSpPr>
        <p:sp>
          <p:nvSpPr>
            <p:cNvPr id="181" name="矩形 180"/>
            <p:cNvSpPr/>
            <p:nvPr/>
          </p:nvSpPr>
          <p:spPr>
            <a:xfrm>
              <a:off x="-10148485" y="32417300"/>
              <a:ext cx="5426939" cy="50072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zh-TW" altLang="en-US" sz="6571">
                <a:latin typeface="Cambria Math" panose="02040503050406030204" pitchFamily="18" charset="0"/>
              </a:endParaRPr>
            </a:p>
          </p:txBody>
        </p:sp>
        <p:grpSp>
          <p:nvGrpSpPr>
            <p:cNvPr id="174" name="群組 173"/>
            <p:cNvGrpSpPr/>
            <p:nvPr/>
          </p:nvGrpSpPr>
          <p:grpSpPr>
            <a:xfrm>
              <a:off x="-10047065" y="36039218"/>
              <a:ext cx="2607744" cy="1369228"/>
              <a:chOff x="4152136" y="3317392"/>
              <a:chExt cx="2607744" cy="1369228"/>
            </a:xfrm>
          </p:grpSpPr>
          <p:cxnSp>
            <p:nvCxnSpPr>
              <p:cNvPr id="175" name="直線單箭頭接點 174"/>
              <p:cNvCxnSpPr/>
              <p:nvPr/>
            </p:nvCxnSpPr>
            <p:spPr>
              <a:xfrm>
                <a:off x="4152136" y="3502058"/>
                <a:ext cx="3215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文字方塊 175"/>
              <p:cNvSpPr txBox="1"/>
              <p:nvPr/>
            </p:nvSpPr>
            <p:spPr>
              <a:xfrm>
                <a:off x="4473677" y="3317392"/>
                <a:ext cx="1322029" cy="523220"/>
              </a:xfrm>
              <a:prstGeom prst="rect">
                <a:avLst/>
              </a:prstGeom>
              <a:noFill/>
            </p:spPr>
            <p:txBody>
              <a:bodyPr wrap="none" rtlCol="0">
                <a:spAutoFit/>
              </a:bodyPr>
              <a:lstStyle/>
              <a:p>
                <a:r>
                  <a:rPr lang="en-US" altLang="zh-TW" sz="2800" dirty="0" smtClean="0">
                    <a:solidFill>
                      <a:schemeClr val="tx2">
                        <a:lumMod val="50000"/>
                      </a:schemeClr>
                    </a:solidFill>
                  </a:rPr>
                  <a:t>Internal</a:t>
                </a:r>
                <a:endParaRPr lang="zh-TW" altLang="en-US" sz="2800" dirty="0">
                  <a:solidFill>
                    <a:schemeClr val="tx2">
                      <a:lumMod val="50000"/>
                    </a:schemeClr>
                  </a:solidFill>
                </a:endParaRPr>
              </a:p>
            </p:txBody>
          </p:sp>
          <p:cxnSp>
            <p:nvCxnSpPr>
              <p:cNvPr id="177" name="直線單箭頭接點 176"/>
              <p:cNvCxnSpPr/>
              <p:nvPr/>
            </p:nvCxnSpPr>
            <p:spPr>
              <a:xfrm>
                <a:off x="4152136" y="3925062"/>
                <a:ext cx="32154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8" name="文字方塊 177"/>
              <p:cNvSpPr txBox="1"/>
              <p:nvPr/>
            </p:nvSpPr>
            <p:spPr>
              <a:xfrm>
                <a:off x="4473677" y="3740396"/>
                <a:ext cx="1856598" cy="523220"/>
              </a:xfrm>
              <a:prstGeom prst="rect">
                <a:avLst/>
              </a:prstGeom>
              <a:noFill/>
            </p:spPr>
            <p:txBody>
              <a:bodyPr wrap="none" rtlCol="0">
                <a:spAutoFit/>
              </a:bodyPr>
              <a:lstStyle/>
              <a:p>
                <a:r>
                  <a:rPr lang="en-US" altLang="zh-TW" sz="2800" dirty="0" smtClean="0">
                    <a:solidFill>
                      <a:schemeClr val="tx2">
                        <a:lumMod val="50000"/>
                      </a:schemeClr>
                    </a:solidFill>
                  </a:rPr>
                  <a:t>Biotic input</a:t>
                </a:r>
                <a:endParaRPr lang="zh-TW" altLang="en-US" sz="2800" dirty="0">
                  <a:solidFill>
                    <a:schemeClr val="tx2">
                      <a:lumMod val="50000"/>
                    </a:schemeClr>
                  </a:solidFill>
                </a:endParaRPr>
              </a:p>
            </p:txBody>
          </p:sp>
          <p:cxnSp>
            <p:nvCxnSpPr>
              <p:cNvPr id="179" name="直線單箭頭接點 178"/>
              <p:cNvCxnSpPr/>
              <p:nvPr/>
            </p:nvCxnSpPr>
            <p:spPr>
              <a:xfrm>
                <a:off x="4152136" y="4348066"/>
                <a:ext cx="321541" cy="0"/>
              </a:xfrm>
              <a:prstGeom prst="straightConnector1">
                <a:avLst/>
              </a:prstGeom>
              <a:ln w="57150">
                <a:solidFill>
                  <a:srgbClr val="FF7F64"/>
                </a:solidFill>
                <a:tailEnd type="triangle"/>
              </a:ln>
            </p:spPr>
            <p:style>
              <a:lnRef idx="1">
                <a:schemeClr val="accent1"/>
              </a:lnRef>
              <a:fillRef idx="0">
                <a:schemeClr val="accent1"/>
              </a:fillRef>
              <a:effectRef idx="0">
                <a:schemeClr val="accent1"/>
              </a:effectRef>
              <a:fontRef idx="minor">
                <a:schemeClr val="tx1"/>
              </a:fontRef>
            </p:style>
          </p:cxnSp>
          <p:sp>
            <p:nvSpPr>
              <p:cNvPr id="180" name="文字方塊 179"/>
              <p:cNvSpPr txBox="1"/>
              <p:nvPr/>
            </p:nvSpPr>
            <p:spPr>
              <a:xfrm>
                <a:off x="4473677" y="4163400"/>
                <a:ext cx="2286203" cy="523220"/>
              </a:xfrm>
              <a:prstGeom prst="rect">
                <a:avLst/>
              </a:prstGeom>
              <a:noFill/>
            </p:spPr>
            <p:txBody>
              <a:bodyPr wrap="none" rtlCol="0">
                <a:spAutoFit/>
              </a:bodyPr>
              <a:lstStyle/>
              <a:p>
                <a:r>
                  <a:rPr lang="en-US" altLang="zh-TW" sz="2800" dirty="0" smtClean="0">
                    <a:solidFill>
                      <a:schemeClr val="tx2">
                        <a:lumMod val="50000"/>
                      </a:schemeClr>
                    </a:solidFill>
                  </a:rPr>
                  <a:t>Abiotic output</a:t>
                </a:r>
                <a:endParaRPr lang="zh-TW" altLang="en-US" sz="2800" dirty="0">
                  <a:solidFill>
                    <a:schemeClr val="tx2">
                      <a:lumMod val="50000"/>
                    </a:schemeClr>
                  </a:solidFill>
                </a:endParaRPr>
              </a:p>
            </p:txBody>
          </p:sp>
        </p:grpSp>
        <p:pic>
          <p:nvPicPr>
            <p:cNvPr id="173" name="圖片 172"/>
            <p:cNvPicPr>
              <a:picLocks noChangeAspect="1"/>
            </p:cNvPicPr>
            <p:nvPr/>
          </p:nvPicPr>
          <p:blipFill rotWithShape="1">
            <a:blip r:embed="rId20">
              <a:clrChange>
                <a:clrFrom>
                  <a:srgbClr val="FFFFFF"/>
                </a:clrFrom>
                <a:clrTo>
                  <a:srgbClr val="FFFFFF">
                    <a:alpha val="0"/>
                  </a:srgbClr>
                </a:clrTo>
              </a:clrChange>
              <a:extLst>
                <a:ext uri="{BEBA8EAE-BF5A-486C-A8C5-ECC9F3942E4B}">
                  <a14:imgProps xmlns:a14="http://schemas.microsoft.com/office/drawing/2010/main">
                    <a14:imgLayer r:embed="rId21">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527" r="732"/>
            <a:stretch/>
          </p:blipFill>
          <p:spPr>
            <a:xfrm>
              <a:off x="-8761501" y="32725701"/>
              <a:ext cx="3861250" cy="4485490"/>
            </a:xfrm>
            <a:prstGeom prst="rect">
              <a:avLst/>
            </a:prstGeom>
            <a:ln>
              <a:noFill/>
            </a:ln>
          </p:spPr>
        </p:pic>
      </p:grpSp>
      <p:grpSp>
        <p:nvGrpSpPr>
          <p:cNvPr id="32" name="群組 31"/>
          <p:cNvGrpSpPr/>
          <p:nvPr/>
        </p:nvGrpSpPr>
        <p:grpSpPr>
          <a:xfrm>
            <a:off x="6572342" y="37211320"/>
            <a:ext cx="6177721" cy="4592497"/>
            <a:chOff x="6654401" y="37803624"/>
            <a:chExt cx="6177721" cy="4592497"/>
          </a:xfrm>
        </p:grpSpPr>
        <p:sp>
          <p:nvSpPr>
            <p:cNvPr id="189" name="矩形 188"/>
            <p:cNvSpPr/>
            <p:nvPr/>
          </p:nvSpPr>
          <p:spPr>
            <a:xfrm>
              <a:off x="7544316" y="40693860"/>
              <a:ext cx="5287805" cy="1164603"/>
            </a:xfrm>
            <a:prstGeom prst="rect">
              <a:avLst/>
            </a:prstGeom>
            <a:solidFill>
              <a:schemeClr val="accent6">
                <a:alpha val="50000"/>
              </a:schemeClr>
            </a:solidFill>
            <a:ln w="285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altLang="zh-TW" sz="2800" dirty="0" smtClean="0">
                  <a:solidFill>
                    <a:schemeClr val="bg1"/>
                  </a:solidFill>
                  <a:latin typeface="Cambria Math" panose="02040503050406030204" pitchFamily="18" charset="0"/>
                  <a:ea typeface="Cambria Math" panose="02040503050406030204" pitchFamily="18" charset="0"/>
                </a:rPr>
                <a:t>Ref </a:t>
              </a:r>
              <a:endParaRPr lang="zh-TW" altLang="en-US" sz="2800" dirty="0">
                <a:solidFill>
                  <a:schemeClr val="bg1"/>
                </a:solidFill>
                <a:latin typeface="Cambria Math" panose="02040503050406030204" pitchFamily="18" charset="0"/>
              </a:endParaRPr>
            </a:p>
          </p:txBody>
        </p:sp>
        <p:sp>
          <p:nvSpPr>
            <p:cNvPr id="192" name="矩形 191"/>
            <p:cNvSpPr/>
            <p:nvPr/>
          </p:nvSpPr>
          <p:spPr>
            <a:xfrm>
              <a:off x="7544316" y="39768283"/>
              <a:ext cx="5287806" cy="842148"/>
            </a:xfrm>
            <a:prstGeom prst="rect">
              <a:avLst/>
            </a:prstGeom>
            <a:solidFill>
              <a:schemeClr val="accent4">
                <a:lumMod val="20000"/>
                <a:lumOff val="80000"/>
                <a:alpha val="50000"/>
              </a:schemeClr>
            </a:solidFill>
            <a:ln w="28575">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altLang="zh-TW" sz="2800" dirty="0" smtClean="0">
                  <a:solidFill>
                    <a:schemeClr val="bg1"/>
                  </a:solidFill>
                  <a:latin typeface="Cambria Math" panose="02040503050406030204" pitchFamily="18" charset="0"/>
                  <a:ea typeface="Cambria Math" panose="02040503050406030204" pitchFamily="18" charset="0"/>
                </a:rPr>
                <a:t>Site</a:t>
              </a:r>
              <a:endParaRPr lang="zh-TW" altLang="en-US" sz="2800" dirty="0">
                <a:solidFill>
                  <a:schemeClr val="bg1"/>
                </a:solidFill>
                <a:latin typeface="Cambria Math" panose="02040503050406030204" pitchFamily="18" charset="0"/>
              </a:endParaRPr>
            </a:p>
          </p:txBody>
        </p:sp>
        <p:grpSp>
          <p:nvGrpSpPr>
            <p:cNvPr id="30" name="群組 29"/>
            <p:cNvGrpSpPr/>
            <p:nvPr/>
          </p:nvGrpSpPr>
          <p:grpSpPr>
            <a:xfrm>
              <a:off x="6654401" y="37803624"/>
              <a:ext cx="6177721" cy="4592497"/>
              <a:chOff x="1010317" y="38344247"/>
              <a:chExt cx="6177721" cy="4592497"/>
            </a:xfrm>
          </p:grpSpPr>
          <p:sp>
            <p:nvSpPr>
              <p:cNvPr id="170" name="矩形 169"/>
              <p:cNvSpPr/>
              <p:nvPr/>
            </p:nvSpPr>
            <p:spPr>
              <a:xfrm>
                <a:off x="1010317" y="38344247"/>
                <a:ext cx="3129383" cy="584647"/>
              </a:xfrm>
              <a:prstGeom prst="rect">
                <a:avLst/>
              </a:prstGeom>
            </p:spPr>
            <p:txBody>
              <a:bodyPr wrap="non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LIM modelling</a:t>
                </a:r>
                <a:endParaRPr lang="zh-TW" altLang="en-US" sz="3199" b="1" dirty="0">
                  <a:solidFill>
                    <a:schemeClr val="bg1"/>
                  </a:solidFill>
                  <a:latin typeface="Cambria Math" panose="02040503050406030204" pitchFamily="18" charset="0"/>
                </a:endParaRPr>
              </a:p>
            </p:txBody>
          </p:sp>
          <p:sp>
            <p:nvSpPr>
              <p:cNvPr id="172" name="矩形 22"/>
              <p:cNvSpPr>
                <a:spLocks noChangeArrowheads="1"/>
              </p:cNvSpPr>
              <p:nvPr/>
            </p:nvSpPr>
            <p:spPr bwMode="auto">
              <a:xfrm>
                <a:off x="1046002" y="38966426"/>
                <a:ext cx="614203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514350" indent="-514350" eaLnBrk="1" hangingPunct="1">
                  <a:buFont typeface="+mj-lt"/>
                  <a:buAutoNum type="arabicPeriod"/>
                </a:pPr>
                <a:r>
                  <a:rPr lang="en-US" altLang="zh-TW" sz="2800" dirty="0" smtClean="0">
                    <a:solidFill>
                      <a:schemeClr val="bg1"/>
                    </a:solidFill>
                    <a:latin typeface="Cambria Math" panose="02040503050406030204" pitchFamily="18" charset="0"/>
                    <a:ea typeface="Cambria Math" panose="02040503050406030204" pitchFamily="18" charset="0"/>
                  </a:rPr>
                  <a:t>Decide structure</a:t>
                </a:r>
              </a:p>
              <a:p>
                <a:pPr marL="514350" indent="-514350" eaLnBrk="1" hangingPunct="1">
                  <a:buFont typeface="+mj-lt"/>
                  <a:buAutoNum type="arabicPeriod"/>
                </a:pPr>
                <a:r>
                  <a:rPr lang="en-US" altLang="zh-TW" sz="2800" dirty="0" smtClean="0">
                    <a:solidFill>
                      <a:schemeClr val="bg1"/>
                    </a:solidFill>
                    <a:latin typeface="Cambria Math" panose="02040503050406030204" pitchFamily="18" charset="0"/>
                    <a:ea typeface="Cambria Math" panose="02040503050406030204" pitchFamily="18" charset="0"/>
                  </a:rPr>
                  <a:t>Set carbon stocks</a:t>
                </a:r>
              </a:p>
              <a:p>
                <a:pPr marL="514350" indent="-514350">
                  <a:buFont typeface="+mj-lt"/>
                  <a:buAutoNum type="arabicPeriod"/>
                </a:pPr>
                <a:r>
                  <a:rPr lang="en-US" altLang="zh-TW" sz="2800" dirty="0" smtClean="0">
                    <a:solidFill>
                      <a:schemeClr val="bg1"/>
                    </a:solidFill>
                    <a:latin typeface="Cambria Math" panose="02040503050406030204" pitchFamily="18" charset="0"/>
                    <a:ea typeface="Cambria Math" panose="02040503050406030204" pitchFamily="18" charset="0"/>
                  </a:rPr>
                  <a:t>Set Constraints</a:t>
                </a:r>
              </a:p>
              <a:p>
                <a:pPr marL="914400" lvl="1" indent="-4572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Sedimentation rate</a:t>
                </a:r>
              </a:p>
              <a:p>
                <a:pPr marL="914400" lvl="1" indent="-4572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Sediment burial efficiency</a:t>
                </a:r>
              </a:p>
              <a:p>
                <a:pPr marL="914400" lvl="1" indent="-4572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Growth efficiency</a:t>
                </a:r>
              </a:p>
              <a:p>
                <a:pPr marL="914400" lvl="1" indent="-4572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Maintenance respiration</a:t>
                </a:r>
              </a:p>
              <a:p>
                <a:pPr marL="914400" lvl="1" indent="-4572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Production to Biomass </a:t>
                </a:r>
                <a:r>
                  <a:rPr lang="en-US" altLang="zh-TW" sz="2800" dirty="0" smtClean="0">
                    <a:solidFill>
                      <a:schemeClr val="bg1"/>
                    </a:solidFill>
                    <a:latin typeface="Cambria Math" panose="02040503050406030204" pitchFamily="18" charset="0"/>
                    <a:ea typeface="Cambria Math" panose="02040503050406030204" pitchFamily="18" charset="0"/>
                  </a:rPr>
                  <a:t>ratio</a:t>
                </a:r>
                <a:endParaRPr lang="en-US" altLang="zh-TW" sz="2800" dirty="0">
                  <a:solidFill>
                    <a:schemeClr val="bg1"/>
                  </a:solidFill>
                  <a:latin typeface="Cambria Math" panose="02040503050406030204" pitchFamily="18" charset="0"/>
                  <a:ea typeface="Cambria Math" panose="02040503050406030204" pitchFamily="18" charset="0"/>
                </a:endParaRPr>
              </a:p>
              <a:p>
                <a:pPr marL="514350" indent="-514350">
                  <a:buFont typeface="+mj-lt"/>
                  <a:buAutoNum type="arabicPeriod"/>
                </a:pPr>
                <a:r>
                  <a:rPr lang="en-US" altLang="zh-TW" sz="2800" dirty="0" smtClean="0">
                    <a:solidFill>
                      <a:schemeClr val="bg1"/>
                    </a:solidFill>
                    <a:latin typeface="Cambria Math" panose="02040503050406030204" pitchFamily="18" charset="0"/>
                    <a:ea typeface="Cambria Math" panose="02040503050406030204" pitchFamily="18" charset="0"/>
                  </a:rPr>
                  <a:t>Calculate by MCMC algorithm</a:t>
                </a:r>
                <a:endParaRPr lang="en-US" altLang="zh-TW" sz="2800" dirty="0">
                  <a:solidFill>
                    <a:schemeClr val="bg1"/>
                  </a:solidFill>
                  <a:latin typeface="Cambria Math" panose="02040503050406030204" pitchFamily="18" charset="0"/>
                  <a:ea typeface="Cambria Math" panose="02040503050406030204" pitchFamily="18" charset="0"/>
                </a:endParaRPr>
              </a:p>
            </p:txBody>
          </p:sp>
        </p:grpSp>
      </p:grpSp>
      <p:sp>
        <p:nvSpPr>
          <p:cNvPr id="194" name="矩形 193"/>
          <p:cNvSpPr/>
          <p:nvPr/>
        </p:nvSpPr>
        <p:spPr>
          <a:xfrm>
            <a:off x="15552192" y="5267170"/>
            <a:ext cx="3828677" cy="584647"/>
          </a:xfrm>
          <a:prstGeom prst="rect">
            <a:avLst/>
          </a:prstGeom>
        </p:spPr>
        <p:txBody>
          <a:bodyPr wrap="non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Environment data</a:t>
            </a:r>
            <a:endParaRPr lang="zh-TW" altLang="en-US" sz="3199" b="1" dirty="0">
              <a:solidFill>
                <a:schemeClr val="bg1"/>
              </a:solidFill>
              <a:latin typeface="Cambria Math" panose="02040503050406030204" pitchFamily="18" charset="0"/>
            </a:endParaRPr>
          </a:p>
        </p:txBody>
      </p:sp>
      <p:sp>
        <p:nvSpPr>
          <p:cNvPr id="199" name="矩形 198"/>
          <p:cNvSpPr/>
          <p:nvPr/>
        </p:nvSpPr>
        <p:spPr>
          <a:xfrm>
            <a:off x="15634412" y="14903575"/>
            <a:ext cx="3069702" cy="584647"/>
          </a:xfrm>
          <a:prstGeom prst="rect">
            <a:avLst/>
          </a:prstGeom>
        </p:spPr>
        <p:txBody>
          <a:bodyPr wrap="squar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Model results</a:t>
            </a:r>
            <a:endParaRPr lang="zh-TW" altLang="en-US" sz="3199" b="1" dirty="0">
              <a:solidFill>
                <a:schemeClr val="bg1"/>
              </a:solidFill>
              <a:latin typeface="Cambria Math" panose="02040503050406030204" pitchFamily="18" charset="0"/>
            </a:endParaRPr>
          </a:p>
        </p:txBody>
      </p:sp>
      <p:sp>
        <p:nvSpPr>
          <p:cNvPr id="200" name="矩形 199"/>
          <p:cNvSpPr/>
          <p:nvPr/>
        </p:nvSpPr>
        <p:spPr>
          <a:xfrm>
            <a:off x="15540763" y="28225055"/>
            <a:ext cx="3547476" cy="584647"/>
          </a:xfrm>
          <a:prstGeom prst="rect">
            <a:avLst/>
          </a:prstGeom>
        </p:spPr>
        <p:txBody>
          <a:bodyPr wrap="squar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Network indices</a:t>
            </a:r>
            <a:endParaRPr lang="zh-TW" altLang="en-US" sz="3199" b="1" dirty="0">
              <a:solidFill>
                <a:schemeClr val="bg1"/>
              </a:solidFill>
              <a:latin typeface="Cambria Math" panose="02040503050406030204" pitchFamily="18" charset="0"/>
            </a:endParaRPr>
          </a:p>
        </p:txBody>
      </p:sp>
      <p:pic>
        <p:nvPicPr>
          <p:cNvPr id="157" name="圖片 156"/>
          <p:cNvPicPr>
            <a:picLocks noChangeAspect="1"/>
          </p:cNvPicPr>
          <p:nvPr/>
        </p:nvPicPr>
        <p:blipFill rotWithShape="1">
          <a:blip r:embed="rId22" cstate="print">
            <a:extLst>
              <a:ext uri="{28A0092B-C50C-407E-A947-70E740481C1C}">
                <a14:useLocalDpi xmlns:a14="http://schemas.microsoft.com/office/drawing/2010/main" val="0"/>
              </a:ext>
            </a:extLst>
          </a:blip>
          <a:srcRect l="612" t="1075" b="1026"/>
          <a:stretch/>
        </p:blipFill>
        <p:spPr>
          <a:xfrm>
            <a:off x="15754873" y="5923794"/>
            <a:ext cx="7281548" cy="5379381"/>
          </a:xfrm>
          <a:prstGeom prst="rect">
            <a:avLst/>
          </a:prstGeom>
        </p:spPr>
      </p:pic>
      <p:grpSp>
        <p:nvGrpSpPr>
          <p:cNvPr id="46" name="群組 45"/>
          <p:cNvGrpSpPr/>
          <p:nvPr/>
        </p:nvGrpSpPr>
        <p:grpSpPr>
          <a:xfrm>
            <a:off x="15552192" y="11447191"/>
            <a:ext cx="13924803" cy="2450696"/>
            <a:chOff x="15566641" y="12804335"/>
            <a:chExt cx="13924803" cy="2450696"/>
          </a:xfrm>
        </p:grpSpPr>
        <p:sp>
          <p:nvSpPr>
            <p:cNvPr id="196" name="矩形 195"/>
            <p:cNvSpPr/>
            <p:nvPr/>
          </p:nvSpPr>
          <p:spPr>
            <a:xfrm>
              <a:off x="15566641" y="12804335"/>
              <a:ext cx="3058273" cy="584647"/>
            </a:xfrm>
            <a:prstGeom prst="rect">
              <a:avLst/>
            </a:prstGeom>
          </p:spPr>
          <p:txBody>
            <a:bodyPr wrap="non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Carbon stocks</a:t>
              </a:r>
              <a:endParaRPr lang="zh-TW" altLang="en-US" sz="3199" b="1" dirty="0">
                <a:solidFill>
                  <a:schemeClr val="bg1"/>
                </a:solidFill>
                <a:latin typeface="Cambria Math" panose="02040503050406030204" pitchFamily="18" charset="0"/>
              </a:endParaRPr>
            </a:p>
          </p:txBody>
        </p:sp>
        <p:sp>
          <p:nvSpPr>
            <p:cNvPr id="42" name="矩形 41"/>
            <p:cNvSpPr/>
            <p:nvPr/>
          </p:nvSpPr>
          <p:spPr>
            <a:xfrm>
              <a:off x="18663296" y="12830803"/>
              <a:ext cx="5181418" cy="523220"/>
            </a:xfrm>
            <a:prstGeom prst="rect">
              <a:avLst/>
            </a:prstGeom>
          </p:spPr>
          <p:txBody>
            <a:bodyPr wrap="none">
              <a:spAutoFit/>
            </a:bodyPr>
            <a:lstStyle/>
            <a:p>
              <a:r>
                <a:rPr lang="en-US" altLang="zh-TW" sz="2800" dirty="0" smtClean="0">
                  <a:solidFill>
                    <a:schemeClr val="bg1"/>
                  </a:solidFill>
                  <a:latin typeface="Cambria Math" panose="02040503050406030204" pitchFamily="18" charset="0"/>
                  <a:ea typeface="Cambria Math" panose="02040503050406030204" pitchFamily="18" charset="0"/>
                </a:rPr>
                <a:t>N.S.D</a:t>
              </a:r>
              <a:r>
                <a:rPr lang="zh-TW" altLang="en-US" sz="2800" dirty="0" smtClean="0">
                  <a:solidFill>
                    <a:schemeClr val="bg1"/>
                  </a:solidFill>
                  <a:latin typeface="Cambria Math" panose="02040503050406030204" pitchFamily="18" charset="0"/>
                  <a:ea typeface="Cambria Math" panose="02040503050406030204" pitchFamily="18" charset="0"/>
                </a:rPr>
                <a:t> </a:t>
              </a:r>
              <a:r>
                <a:rPr lang="en-US" altLang="zh-TW" sz="2800" dirty="0">
                  <a:solidFill>
                    <a:schemeClr val="bg1"/>
                  </a:solidFill>
                  <a:latin typeface="Cambria Math" panose="02040503050406030204" pitchFamily="18" charset="0"/>
                  <a:ea typeface="Cambria Math" panose="02040503050406030204" pitchFamily="18" charset="0"/>
                </a:rPr>
                <a:t>in </a:t>
              </a:r>
              <a:r>
                <a:rPr lang="en-US" altLang="zh-TW" sz="2800" dirty="0" smtClean="0">
                  <a:solidFill>
                    <a:schemeClr val="bg1"/>
                  </a:solidFill>
                  <a:latin typeface="Cambria Math" panose="02040503050406030204" pitchFamily="18" charset="0"/>
                  <a:ea typeface="Cambria Math" panose="02040503050406030204" pitchFamily="18" charset="0"/>
                </a:rPr>
                <a:t>Seasonality</a:t>
              </a:r>
              <a:r>
                <a:rPr lang="zh-TW" altLang="en-US" sz="2800" dirty="0" smtClean="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in all stocks</a:t>
              </a:r>
            </a:p>
          </p:txBody>
        </p:sp>
        <p:sp>
          <p:nvSpPr>
            <p:cNvPr id="43" name="矩形 42"/>
            <p:cNvSpPr/>
            <p:nvPr/>
          </p:nvSpPr>
          <p:spPr>
            <a:xfrm>
              <a:off x="25149391" y="13808481"/>
              <a:ext cx="4342053" cy="1446550"/>
            </a:xfrm>
            <a:prstGeom prst="rect">
              <a:avLst/>
            </a:prstGeom>
          </p:spPr>
          <p:txBody>
            <a:bodyPr wrap="square">
              <a:spAutoFit/>
            </a:bodyPr>
            <a:lstStyle/>
            <a:p>
              <a:r>
                <a:rPr lang="en-US" altLang="zh-TW" sz="2200" dirty="0">
                  <a:solidFill>
                    <a:schemeClr val="bg1"/>
                  </a:solidFill>
                  <a:latin typeface="Cambria Math" panose="02040503050406030204" pitchFamily="18" charset="0"/>
                  <a:ea typeface="Cambria Math" panose="02040503050406030204" pitchFamily="18" charset="0"/>
                </a:rPr>
                <a:t>Table </a:t>
              </a:r>
              <a:r>
                <a:rPr lang="en-US" altLang="zh-TW" sz="2200" dirty="0" smtClean="0">
                  <a:solidFill>
                    <a:schemeClr val="bg1"/>
                  </a:solidFill>
                  <a:latin typeface="Cambria Math" panose="02040503050406030204" pitchFamily="18" charset="0"/>
                  <a:ea typeface="Cambria Math" panose="02040503050406030204" pitchFamily="18" charset="0"/>
                </a:rPr>
                <a:t>2. </a:t>
              </a:r>
              <a:r>
                <a:rPr lang="en-US" altLang="zh-TW" sz="2200" dirty="0">
                  <a:solidFill>
                    <a:schemeClr val="bg1"/>
                  </a:solidFill>
                  <a:latin typeface="Cambria Math" panose="02040503050406030204" pitchFamily="18" charset="0"/>
                  <a:ea typeface="Cambria Math" panose="02040503050406030204" pitchFamily="18" charset="0"/>
                </a:rPr>
                <a:t>Standing stocks (in mg C/ m</a:t>
              </a:r>
              <a:r>
                <a:rPr lang="en-US" altLang="zh-TW" sz="2200" baseline="30000" dirty="0">
                  <a:solidFill>
                    <a:schemeClr val="bg1"/>
                  </a:solidFill>
                  <a:latin typeface="Cambria Math" panose="02040503050406030204" pitchFamily="18" charset="0"/>
                  <a:ea typeface="Cambria Math" panose="02040503050406030204" pitchFamily="18" charset="0"/>
                </a:rPr>
                <a:t>2</a:t>
              </a:r>
              <a:r>
                <a:rPr lang="en-US" altLang="zh-TW" sz="2200" dirty="0">
                  <a:solidFill>
                    <a:schemeClr val="bg1"/>
                  </a:solidFill>
                  <a:latin typeface="Cambria Math" panose="02040503050406030204" pitchFamily="18" charset="0"/>
                  <a:ea typeface="Cambria Math" panose="02040503050406030204" pitchFamily="18" charset="0"/>
                </a:rPr>
                <a:t>) as mean± standard deviation of the food web compartments for GC1 and GS1. </a:t>
              </a:r>
            </a:p>
          </p:txBody>
        </p:sp>
      </p:grpSp>
      <p:sp>
        <p:nvSpPr>
          <p:cNvPr id="246" name="矩形 245"/>
          <p:cNvSpPr/>
          <p:nvPr/>
        </p:nvSpPr>
        <p:spPr>
          <a:xfrm>
            <a:off x="15540763" y="24264615"/>
            <a:ext cx="3069702" cy="584647"/>
          </a:xfrm>
          <a:prstGeom prst="rect">
            <a:avLst/>
          </a:prstGeom>
        </p:spPr>
        <p:txBody>
          <a:bodyPr wrap="square">
            <a:spAutoFit/>
          </a:bodyPr>
          <a:lstStyle/>
          <a:p>
            <a:pPr marL="457200" indent="-457200">
              <a:buFont typeface="Arial" panose="020B0604020202020204" pitchFamily="34" charset="0"/>
              <a:buChar char="•"/>
            </a:pPr>
            <a:r>
              <a:rPr lang="en-US" altLang="zh-TW" sz="3199" b="1"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Turnover rate</a:t>
            </a:r>
            <a:endParaRPr lang="zh-TW" altLang="en-US" sz="3199" b="1" dirty="0">
              <a:solidFill>
                <a:schemeClr val="bg1"/>
              </a:solidFill>
              <a:latin typeface="Cambria Math" panose="02040503050406030204" pitchFamily="18" charset="0"/>
            </a:endParaRPr>
          </a:p>
        </p:txBody>
      </p:sp>
      <p:sp>
        <p:nvSpPr>
          <p:cNvPr id="270" name="圓角矩形 269"/>
          <p:cNvSpPr/>
          <p:nvPr/>
        </p:nvSpPr>
        <p:spPr>
          <a:xfrm>
            <a:off x="15120658" y="31967730"/>
            <a:ext cx="14481042" cy="10645615"/>
          </a:xfrm>
          <a:prstGeom prst="roundRect">
            <a:avLst>
              <a:gd name="adj" fmla="val 2734"/>
            </a:avLst>
          </a:prstGeom>
          <a:solidFill>
            <a:schemeClr val="accent1">
              <a:lumMod val="50000"/>
            </a:schemeClr>
          </a:solidFill>
          <a:ln w="762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79" name="矩形 278"/>
          <p:cNvSpPr/>
          <p:nvPr/>
        </p:nvSpPr>
        <p:spPr>
          <a:xfrm>
            <a:off x="21224843" y="31321399"/>
            <a:ext cx="2323072" cy="646331"/>
          </a:xfrm>
          <a:prstGeom prst="rect">
            <a:avLst/>
          </a:prstGeom>
        </p:spPr>
        <p:txBody>
          <a:bodyPr wrap="none">
            <a:spAutoFit/>
          </a:bodyPr>
          <a:lstStyle/>
          <a:p>
            <a:pPr algn="just"/>
            <a:r>
              <a:rPr lang="en-US" altLang="zh-TW" sz="3600" b="1" dirty="0" smtClean="0">
                <a:solidFill>
                  <a:schemeClr val="accent4">
                    <a:lumMod val="50000"/>
                  </a:schemeClr>
                </a:solidFill>
                <a:latin typeface="Cambria Math" panose="02040503050406030204" pitchFamily="18" charset="0"/>
                <a:ea typeface="Cambria Math" panose="02040503050406030204" pitchFamily="18" charset="0"/>
                <a:cs typeface="Times New Roman" panose="02020603050405020304" pitchFamily="18" charset="0"/>
              </a:rPr>
              <a:t>Conclusion</a:t>
            </a:r>
            <a:endParaRPr lang="zh-TW" altLang="en-US" sz="3600" b="1" dirty="0">
              <a:solidFill>
                <a:schemeClr val="accent4">
                  <a:lumMod val="50000"/>
                </a:schemeClr>
              </a:solidFill>
              <a:latin typeface="Cambria Math" panose="02040503050406030204" pitchFamily="18" charset="0"/>
              <a:ea typeface="標楷體" pitchFamily="65" charset="-120"/>
              <a:cs typeface="Times New Roman" panose="02020603050405020304" pitchFamily="18" charset="0"/>
            </a:endParaRPr>
          </a:p>
        </p:txBody>
      </p:sp>
      <p:sp>
        <p:nvSpPr>
          <p:cNvPr id="280" name="矩形 279"/>
          <p:cNvSpPr/>
          <p:nvPr/>
        </p:nvSpPr>
        <p:spPr>
          <a:xfrm>
            <a:off x="15796955" y="27793007"/>
            <a:ext cx="13434831" cy="430887"/>
          </a:xfrm>
          <a:prstGeom prst="rect">
            <a:avLst/>
          </a:prstGeom>
        </p:spPr>
        <p:txBody>
          <a:bodyPr wrap="square">
            <a:spAutoFit/>
          </a:bodyPr>
          <a:lstStyle/>
          <a:p>
            <a:r>
              <a:rPr lang="en-US" altLang="zh-TW" sz="2200" dirty="0" smtClean="0">
                <a:solidFill>
                  <a:schemeClr val="bg1"/>
                </a:solidFill>
                <a:latin typeface="Cambria Math" panose="02040503050406030204" pitchFamily="18" charset="0"/>
                <a:ea typeface="Cambria Math" panose="02040503050406030204" pitchFamily="18" charset="0"/>
              </a:rPr>
              <a:t>Table </a:t>
            </a:r>
            <a:r>
              <a:rPr lang="en-US" altLang="zh-TW" sz="2200" dirty="0">
                <a:solidFill>
                  <a:schemeClr val="bg1"/>
                </a:solidFill>
                <a:latin typeface="Cambria Math" panose="02040503050406030204" pitchFamily="18" charset="0"/>
                <a:ea typeface="Cambria Math" panose="02040503050406030204" pitchFamily="18" charset="0"/>
              </a:rPr>
              <a:t>3</a:t>
            </a:r>
            <a:r>
              <a:rPr lang="en-US" altLang="zh-TW" sz="2200" dirty="0" smtClean="0">
                <a:solidFill>
                  <a:schemeClr val="bg1"/>
                </a:solidFill>
                <a:latin typeface="Cambria Math" panose="02040503050406030204" pitchFamily="18" charset="0"/>
                <a:ea typeface="Cambria Math" panose="02040503050406030204" pitchFamily="18" charset="0"/>
              </a:rPr>
              <a:t>. </a:t>
            </a:r>
            <a:r>
              <a:rPr lang="en-US" altLang="zh-TW" sz="2200" dirty="0">
                <a:solidFill>
                  <a:schemeClr val="bg1"/>
                </a:solidFill>
                <a:latin typeface="Cambria Math" panose="02040503050406030204" pitchFamily="18" charset="0"/>
                <a:ea typeface="Cambria Math" panose="02040503050406030204" pitchFamily="18" charset="0"/>
              </a:rPr>
              <a:t>Stock turnover </a:t>
            </a:r>
            <a:r>
              <a:rPr lang="en-US" altLang="zh-TW" sz="2200" dirty="0" smtClean="0">
                <a:solidFill>
                  <a:schemeClr val="bg1"/>
                </a:solidFill>
                <a:latin typeface="Cambria Math" panose="02040503050406030204" pitchFamily="18" charset="0"/>
                <a:ea typeface="Cambria Math" panose="02040503050406030204" pitchFamily="18" charset="0"/>
              </a:rPr>
              <a:t>calculated </a:t>
            </a:r>
            <a:r>
              <a:rPr lang="en-US" altLang="zh-TW" sz="2200" dirty="0">
                <a:solidFill>
                  <a:schemeClr val="bg1"/>
                </a:solidFill>
                <a:latin typeface="Cambria Math" panose="02040503050406030204" pitchFamily="18" charset="0"/>
                <a:ea typeface="Cambria Math" panose="02040503050406030204" pitchFamily="18" charset="0"/>
              </a:rPr>
              <a:t>with the two different estimations of oxygen utilization rates. </a:t>
            </a:r>
          </a:p>
        </p:txBody>
      </p:sp>
      <p:grpSp>
        <p:nvGrpSpPr>
          <p:cNvPr id="51" name="群組 50"/>
          <p:cNvGrpSpPr/>
          <p:nvPr/>
        </p:nvGrpSpPr>
        <p:grpSpPr>
          <a:xfrm>
            <a:off x="15552928" y="15602482"/>
            <a:ext cx="6736513" cy="8518117"/>
            <a:chOff x="15552928" y="16248564"/>
            <a:chExt cx="6736513" cy="8518117"/>
          </a:xfrm>
        </p:grpSpPr>
        <p:grpSp>
          <p:nvGrpSpPr>
            <p:cNvPr id="162" name="群組 161"/>
            <p:cNvGrpSpPr/>
            <p:nvPr/>
          </p:nvGrpSpPr>
          <p:grpSpPr>
            <a:xfrm>
              <a:off x="15562421" y="16248564"/>
              <a:ext cx="4770505" cy="5564053"/>
              <a:chOff x="-57100" y="1807647"/>
              <a:chExt cx="3593585" cy="4191360"/>
            </a:xfrm>
          </p:grpSpPr>
          <p:pic>
            <p:nvPicPr>
              <p:cNvPr id="163" name="圖片 162"/>
              <p:cNvPicPr>
                <a:picLocks noChangeAspect="1"/>
              </p:cNvPicPr>
              <p:nvPr/>
            </p:nvPicPr>
            <p:blipFill rotWithShape="1">
              <a:blip r:embed="rId23">
                <a:extLst>
                  <a:ext uri="{28A0092B-C50C-407E-A947-70E740481C1C}">
                    <a14:useLocalDpi xmlns:a14="http://schemas.microsoft.com/office/drawing/2010/main" val="0"/>
                  </a:ext>
                </a:extLst>
              </a:blip>
              <a:srcRect l="1152" r="724"/>
              <a:stretch/>
            </p:blipFill>
            <p:spPr>
              <a:xfrm>
                <a:off x="-57100" y="1807647"/>
                <a:ext cx="3593585" cy="4191360"/>
              </a:xfrm>
              <a:prstGeom prst="rect">
                <a:avLst/>
              </a:prstGeom>
            </p:spPr>
          </p:pic>
          <p:sp>
            <p:nvSpPr>
              <p:cNvPr id="164" name="文字方塊 163"/>
              <p:cNvSpPr txBox="1"/>
              <p:nvPr/>
            </p:nvSpPr>
            <p:spPr>
              <a:xfrm>
                <a:off x="42418" y="1834627"/>
                <a:ext cx="504913" cy="325897"/>
              </a:xfrm>
              <a:prstGeom prst="rect">
                <a:avLst/>
              </a:prstGeom>
              <a:noFill/>
            </p:spPr>
            <p:txBody>
              <a:bodyPr wrap="none" rtlCol="0">
                <a:spAutoFit/>
              </a:bodyPr>
              <a:lstStyle/>
              <a:p>
                <a:r>
                  <a:rPr lang="en-US" altLang="zh-TW" sz="2400" dirty="0" smtClean="0">
                    <a:solidFill>
                      <a:schemeClr val="tx2"/>
                    </a:solidFill>
                    <a:latin typeface="Cambria Math" panose="02040503050406030204" pitchFamily="18" charset="0"/>
                    <a:ea typeface="Cambria Math" panose="02040503050406030204" pitchFamily="18" charset="0"/>
                  </a:rPr>
                  <a:t>GC1</a:t>
                </a:r>
                <a:endParaRPr lang="zh-TW" altLang="en-US" sz="2400" dirty="0">
                  <a:solidFill>
                    <a:schemeClr val="tx2"/>
                  </a:solidFill>
                  <a:latin typeface="Cambria Math" panose="02040503050406030204" pitchFamily="18" charset="0"/>
                </a:endParaRPr>
              </a:p>
            </p:txBody>
          </p:sp>
        </p:grpSp>
        <p:sp>
          <p:nvSpPr>
            <p:cNvPr id="284" name="矩形 283"/>
            <p:cNvSpPr/>
            <p:nvPr/>
          </p:nvSpPr>
          <p:spPr>
            <a:xfrm>
              <a:off x="15552928" y="22089025"/>
              <a:ext cx="6736513" cy="2677656"/>
            </a:xfrm>
            <a:prstGeom prst="rect">
              <a:avLst/>
            </a:prstGeom>
          </p:spPr>
          <p:txBody>
            <a:bodyPr wrap="square">
              <a:spAutoFit/>
            </a:bodyPr>
            <a:lstStyle/>
            <a:p>
              <a:r>
                <a:rPr lang="en-US" altLang="zh-TW" sz="2800" dirty="0" smtClean="0">
                  <a:solidFill>
                    <a:schemeClr val="bg1"/>
                  </a:solidFill>
                  <a:latin typeface="Cambria Math" panose="02040503050406030204" pitchFamily="18" charset="0"/>
                  <a:ea typeface="Cambria Math" panose="02040503050406030204" pitchFamily="18" charset="0"/>
                </a:rPr>
                <a:t>GC1</a:t>
              </a: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POC demand: </a:t>
              </a:r>
              <a:r>
                <a:rPr lang="en-US" altLang="zh-TW" sz="2800" dirty="0">
                  <a:solidFill>
                    <a:schemeClr val="bg1"/>
                  </a:solidFill>
                  <a:latin typeface="Cambria Math" panose="02040503050406030204" pitchFamily="18" charset="0"/>
                  <a:ea typeface="Cambria Math" panose="02040503050406030204" pitchFamily="18" charset="0"/>
                </a:rPr>
                <a:t> 131.08 mg C/ m</a:t>
              </a:r>
              <a:r>
                <a:rPr lang="en-US" altLang="zh-TW" sz="2800" baseline="30000" dirty="0">
                  <a:solidFill>
                    <a:schemeClr val="bg1"/>
                  </a:solidFill>
                  <a:latin typeface="Cambria Math" panose="02040503050406030204" pitchFamily="18" charset="0"/>
                  <a:ea typeface="Cambria Math" panose="02040503050406030204" pitchFamily="18" charset="0"/>
                </a:rPr>
                <a:t>2</a:t>
              </a:r>
              <a:r>
                <a:rPr lang="en-US" altLang="zh-TW" sz="2800" dirty="0">
                  <a:solidFill>
                    <a:schemeClr val="bg1"/>
                  </a:solidFill>
                  <a:latin typeface="Cambria Math" panose="02040503050406030204" pitchFamily="18" charset="0"/>
                  <a:ea typeface="Cambria Math" panose="02040503050406030204" pitchFamily="18" charset="0"/>
                </a:rPr>
                <a:t>/ d</a:t>
              </a:r>
              <a:endParaRPr lang="zh-TW" altLang="en-US" sz="2800" dirty="0">
                <a:solidFill>
                  <a:schemeClr val="bg1"/>
                </a:solidFill>
                <a:latin typeface="Cambria Math" panose="02040503050406030204" pitchFamily="18" charset="0"/>
              </a:endParaRP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Burial: </a:t>
              </a:r>
              <a:r>
                <a:rPr lang="en-US" altLang="zh-TW" sz="2800" dirty="0">
                  <a:solidFill>
                    <a:schemeClr val="bg1"/>
                  </a:solidFill>
                  <a:latin typeface="Cambria Math" panose="02040503050406030204" pitchFamily="18" charset="0"/>
                  <a:ea typeface="Cambria Math" panose="02040503050406030204" pitchFamily="18" charset="0"/>
                </a:rPr>
                <a:t>88% of the P</a:t>
              </a:r>
              <a:r>
                <a:rPr lang="en-US" altLang="zh-TW" sz="2800" dirty="0" smtClean="0">
                  <a:solidFill>
                    <a:schemeClr val="bg1"/>
                  </a:solidFill>
                  <a:latin typeface="Cambria Math" panose="02040503050406030204" pitchFamily="18" charset="0"/>
                  <a:ea typeface="Cambria Math" panose="02040503050406030204" pitchFamily="18" charset="0"/>
                </a:rPr>
                <a:t>OC input</a:t>
              </a:r>
              <a:endParaRPr lang="en-US" altLang="zh-TW" sz="28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Strong interactions between bacteria and the environment</a:t>
              </a: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Remaining flows less than 1 mg C/ m</a:t>
              </a:r>
              <a:r>
                <a:rPr lang="en-US" altLang="zh-TW" sz="2800" baseline="30000" dirty="0" smtClean="0">
                  <a:solidFill>
                    <a:schemeClr val="bg1"/>
                  </a:solidFill>
                  <a:latin typeface="Cambria Math" panose="02040503050406030204" pitchFamily="18" charset="0"/>
                  <a:ea typeface="Cambria Math" panose="02040503050406030204" pitchFamily="18" charset="0"/>
                </a:rPr>
                <a:t>2</a:t>
              </a:r>
              <a:r>
                <a:rPr lang="en-US" altLang="zh-TW" sz="2800" dirty="0" smtClean="0">
                  <a:solidFill>
                    <a:schemeClr val="bg1"/>
                  </a:solidFill>
                  <a:latin typeface="Cambria Math" panose="02040503050406030204" pitchFamily="18" charset="0"/>
                  <a:ea typeface="Cambria Math" panose="02040503050406030204" pitchFamily="18" charset="0"/>
                </a:rPr>
                <a:t>/ d</a:t>
              </a:r>
              <a:endParaRPr lang="zh-TW" altLang="en-US" sz="2800" dirty="0">
                <a:solidFill>
                  <a:schemeClr val="bg1"/>
                </a:solidFill>
                <a:latin typeface="Cambria Math" panose="02040503050406030204" pitchFamily="18" charset="0"/>
              </a:endParaRPr>
            </a:p>
          </p:txBody>
        </p:sp>
      </p:grpSp>
      <p:grpSp>
        <p:nvGrpSpPr>
          <p:cNvPr id="57" name="群組 56"/>
          <p:cNvGrpSpPr/>
          <p:nvPr/>
        </p:nvGrpSpPr>
        <p:grpSpPr>
          <a:xfrm>
            <a:off x="20640791" y="15629873"/>
            <a:ext cx="8204193" cy="7733552"/>
            <a:chOff x="22385144" y="16109055"/>
            <a:chExt cx="8204193" cy="7733552"/>
          </a:xfrm>
        </p:grpSpPr>
        <p:grpSp>
          <p:nvGrpSpPr>
            <p:cNvPr id="48" name="群組 47"/>
            <p:cNvGrpSpPr/>
            <p:nvPr/>
          </p:nvGrpSpPr>
          <p:grpSpPr>
            <a:xfrm>
              <a:off x="22385144" y="16109055"/>
              <a:ext cx="4752167" cy="5536662"/>
              <a:chOff x="27179611" y="19188072"/>
              <a:chExt cx="5071102" cy="5908248"/>
            </a:xfrm>
          </p:grpSpPr>
          <p:pic>
            <p:nvPicPr>
              <p:cNvPr id="165" name="圖片 164"/>
              <p:cNvPicPr>
                <a:picLocks noChangeAspect="1"/>
              </p:cNvPicPr>
              <p:nvPr/>
            </p:nvPicPr>
            <p:blipFill rotWithShape="1">
              <a:blip r:embed="rId24">
                <a:extLst>
                  <a:ext uri="{28A0092B-C50C-407E-A947-70E740481C1C}">
                    <a14:useLocalDpi xmlns:a14="http://schemas.microsoft.com/office/drawing/2010/main" val="0"/>
                  </a:ext>
                </a:extLst>
              </a:blip>
              <a:srcRect l="623" r="1147"/>
              <a:stretch/>
            </p:blipFill>
            <p:spPr>
              <a:xfrm>
                <a:off x="27179611" y="19188072"/>
                <a:ext cx="5071102" cy="5908248"/>
              </a:xfrm>
              <a:prstGeom prst="rect">
                <a:avLst/>
              </a:prstGeom>
            </p:spPr>
          </p:pic>
          <p:sp>
            <p:nvSpPr>
              <p:cNvPr id="278" name="文字方塊 277"/>
              <p:cNvSpPr txBox="1"/>
              <p:nvPr/>
            </p:nvSpPr>
            <p:spPr>
              <a:xfrm>
                <a:off x="27300481" y="19223543"/>
                <a:ext cx="694421" cy="461665"/>
              </a:xfrm>
              <a:prstGeom prst="rect">
                <a:avLst/>
              </a:prstGeom>
              <a:noFill/>
            </p:spPr>
            <p:txBody>
              <a:bodyPr wrap="none" rtlCol="0">
                <a:spAutoFit/>
              </a:bodyPr>
              <a:lstStyle/>
              <a:p>
                <a:r>
                  <a:rPr lang="en-US" altLang="zh-TW" sz="2400" dirty="0" smtClean="0">
                    <a:solidFill>
                      <a:schemeClr val="tx2"/>
                    </a:solidFill>
                    <a:latin typeface="Cambria Math" panose="02040503050406030204" pitchFamily="18" charset="0"/>
                    <a:ea typeface="Cambria Math" panose="02040503050406030204" pitchFamily="18" charset="0"/>
                  </a:rPr>
                  <a:t>GS1</a:t>
                </a:r>
                <a:endParaRPr lang="zh-TW" altLang="en-US" sz="2400" dirty="0">
                  <a:solidFill>
                    <a:schemeClr val="tx2"/>
                  </a:solidFill>
                  <a:latin typeface="Cambria Math" panose="02040503050406030204" pitchFamily="18" charset="0"/>
                </a:endParaRPr>
              </a:p>
            </p:txBody>
          </p:sp>
        </p:grpSp>
        <p:sp>
          <p:nvSpPr>
            <p:cNvPr id="285" name="矩形 284"/>
            <p:cNvSpPr/>
            <p:nvPr/>
          </p:nvSpPr>
          <p:spPr>
            <a:xfrm>
              <a:off x="24033794" y="22026725"/>
              <a:ext cx="6555543" cy="1815882"/>
            </a:xfrm>
            <a:prstGeom prst="rect">
              <a:avLst/>
            </a:prstGeom>
          </p:spPr>
          <p:txBody>
            <a:bodyPr wrap="square">
              <a:spAutoFit/>
            </a:bodyPr>
            <a:lstStyle/>
            <a:p>
              <a:r>
                <a:rPr lang="en-US" altLang="zh-TW" sz="2800" dirty="0" smtClean="0">
                  <a:solidFill>
                    <a:schemeClr val="bg1"/>
                  </a:solidFill>
                  <a:latin typeface="Cambria Math" panose="02040503050406030204" pitchFamily="18" charset="0"/>
                  <a:ea typeface="Cambria Math" panose="02040503050406030204" pitchFamily="18" charset="0"/>
                </a:rPr>
                <a:t>GS1</a:t>
              </a:r>
            </a:p>
            <a:p>
              <a:pPr marL="342900" indent="-342900">
                <a:buFont typeface="Arial" panose="020B0604020202020204" pitchFamily="34" charset="0"/>
                <a:buChar char="•"/>
              </a:pPr>
              <a:r>
                <a:rPr lang="en-US" altLang="zh-TW" sz="2800" dirty="0">
                  <a:solidFill>
                    <a:schemeClr val="bg1"/>
                  </a:solidFill>
                  <a:latin typeface="Cambria Math" panose="02040503050406030204" pitchFamily="18" charset="0"/>
                  <a:ea typeface="Cambria Math" panose="02040503050406030204" pitchFamily="18" charset="0"/>
                </a:rPr>
                <a:t>POC demand:  131.08 mg C/ m</a:t>
              </a:r>
              <a:r>
                <a:rPr lang="en-US" altLang="zh-TW" sz="2800" baseline="30000" dirty="0">
                  <a:solidFill>
                    <a:schemeClr val="bg1"/>
                  </a:solidFill>
                  <a:latin typeface="Cambria Math" panose="02040503050406030204" pitchFamily="18" charset="0"/>
                  <a:ea typeface="Cambria Math" panose="02040503050406030204" pitchFamily="18" charset="0"/>
                </a:rPr>
                <a:t>2</a:t>
              </a:r>
              <a:r>
                <a:rPr lang="en-US" altLang="zh-TW" sz="2800" dirty="0">
                  <a:solidFill>
                    <a:schemeClr val="bg1"/>
                  </a:solidFill>
                  <a:latin typeface="Cambria Math" panose="02040503050406030204" pitchFamily="18" charset="0"/>
                  <a:ea typeface="Cambria Math" panose="02040503050406030204" pitchFamily="18" charset="0"/>
                </a:rPr>
                <a:t>/ d</a:t>
              </a:r>
              <a:endParaRPr lang="en-US" altLang="zh-TW" sz="2800" dirty="0" smtClean="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Burial</a:t>
              </a:r>
              <a:r>
                <a:rPr lang="en-US" altLang="zh-TW" sz="2800" dirty="0">
                  <a:solidFill>
                    <a:schemeClr val="bg1"/>
                  </a:solidFill>
                  <a:latin typeface="Cambria Math" panose="02040503050406030204" pitchFamily="18" charset="0"/>
                  <a:ea typeface="Cambria Math" panose="02040503050406030204" pitchFamily="18" charset="0"/>
                </a:rPr>
                <a:t>: </a:t>
              </a:r>
              <a:r>
                <a:rPr lang="en-US" altLang="zh-TW" sz="2800" dirty="0" smtClean="0">
                  <a:solidFill>
                    <a:schemeClr val="bg1"/>
                  </a:solidFill>
                  <a:latin typeface="Cambria Math" panose="02040503050406030204" pitchFamily="18" charset="0"/>
                  <a:ea typeface="Cambria Math" panose="02040503050406030204" pitchFamily="18" charset="0"/>
                </a:rPr>
                <a:t>80% </a:t>
              </a:r>
              <a:r>
                <a:rPr lang="en-US" altLang="zh-TW" sz="2800" dirty="0">
                  <a:solidFill>
                    <a:schemeClr val="bg1"/>
                  </a:solidFill>
                  <a:latin typeface="Cambria Math" panose="02040503050406030204" pitchFamily="18" charset="0"/>
                  <a:ea typeface="Cambria Math" panose="02040503050406030204" pitchFamily="18" charset="0"/>
                </a:rPr>
                <a:t>of the POC input </a:t>
              </a:r>
              <a:endParaRPr lang="en-US" altLang="zh-TW" sz="2800" dirty="0" smtClean="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altLang="zh-TW" sz="2800" dirty="0" smtClean="0">
                  <a:solidFill>
                    <a:schemeClr val="bg1"/>
                  </a:solidFill>
                  <a:latin typeface="Cambria Math" panose="02040503050406030204" pitchFamily="18" charset="0"/>
                  <a:ea typeface="Cambria Math" panose="02040503050406030204" pitchFamily="18" charset="0"/>
                </a:rPr>
                <a:t>Metazoan </a:t>
              </a:r>
              <a:r>
                <a:rPr lang="en-US" altLang="zh-TW" sz="2800" dirty="0">
                  <a:solidFill>
                    <a:schemeClr val="bg1"/>
                  </a:solidFill>
                  <a:latin typeface="Cambria Math" panose="02040503050406030204" pitchFamily="18" charset="0"/>
                  <a:ea typeface="Cambria Math" panose="02040503050406030204" pitchFamily="18" charset="0"/>
                </a:rPr>
                <a:t>contribution </a:t>
              </a:r>
              <a:r>
                <a:rPr lang="en-US" altLang="zh-TW" sz="2800" dirty="0" smtClean="0">
                  <a:solidFill>
                    <a:schemeClr val="bg1"/>
                  </a:solidFill>
                  <a:latin typeface="Cambria Math" panose="02040503050406030204" pitchFamily="18" charset="0"/>
                  <a:ea typeface="Cambria Math" panose="02040503050406030204" pitchFamily="18" charset="0"/>
                </a:rPr>
                <a:t>increased</a:t>
              </a:r>
              <a:endParaRPr lang="zh-TW" altLang="en-US" sz="2800" dirty="0">
                <a:solidFill>
                  <a:schemeClr val="bg1"/>
                </a:solidFill>
                <a:latin typeface="Cambria Math" panose="02040503050406030204" pitchFamily="18" charset="0"/>
              </a:endParaRPr>
            </a:p>
          </p:txBody>
        </p:sp>
      </p:grpSp>
      <p:sp>
        <p:nvSpPr>
          <p:cNvPr id="52" name="矩形 51"/>
          <p:cNvSpPr/>
          <p:nvPr/>
        </p:nvSpPr>
        <p:spPr>
          <a:xfrm>
            <a:off x="840630" y="26260477"/>
            <a:ext cx="6322167" cy="1107996"/>
          </a:xfrm>
          <a:prstGeom prst="rect">
            <a:avLst/>
          </a:prstGeom>
        </p:spPr>
        <p:txBody>
          <a:bodyPr wrap="square">
            <a:spAutoFit/>
          </a:bodyPr>
          <a:lstStyle/>
          <a:p>
            <a:pPr>
              <a:spcAft>
                <a:spcPts val="0"/>
              </a:spcAft>
            </a:pP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Figure 1. The map of sampling stations of the upper </a:t>
            </a:r>
            <a:r>
              <a:rPr lang="en-US" altLang="zh-TW" sz="2200" kern="1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Gaoping</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Submarine Canyon (GC1) and </a:t>
            </a:r>
            <a:r>
              <a:rPr lang="en-US" altLang="zh-TW" sz="2200" kern="10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Gaoping</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Slope (GS1).</a:t>
            </a:r>
            <a:endParaRPr lang="zh-TW" altLang="zh-TW" sz="2200" kern="100" dirty="0">
              <a:solidFill>
                <a:schemeClr val="bg1"/>
              </a:solidFill>
              <a:latin typeface="Cambria Math" panose="02040503050406030204" pitchFamily="18" charset="0"/>
              <a:cs typeface="Times New Roman" panose="02020603050405020304" pitchFamily="18" charset="0"/>
            </a:endParaRPr>
          </a:p>
        </p:txBody>
      </p:sp>
      <p:sp>
        <p:nvSpPr>
          <p:cNvPr id="53" name="矩形 52"/>
          <p:cNvSpPr/>
          <p:nvPr/>
        </p:nvSpPr>
        <p:spPr>
          <a:xfrm>
            <a:off x="1156824" y="41872864"/>
            <a:ext cx="7266576" cy="769441"/>
          </a:xfrm>
          <a:prstGeom prst="rect">
            <a:avLst/>
          </a:prstGeom>
        </p:spPr>
        <p:txBody>
          <a:bodyPr wrap="square">
            <a:spAutoFit/>
          </a:bodyPr>
          <a:lstStyle/>
          <a:p>
            <a:r>
              <a:rPr lang="en-US" altLang="zh-TW" sz="22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Figure 2. The conceptual model of the food web structure formed the basis of our linear inverse model (LIM).</a:t>
            </a:r>
            <a:endParaRPr lang="zh-TW" altLang="en-US" sz="2200" dirty="0">
              <a:solidFill>
                <a:schemeClr val="bg1"/>
              </a:solidFill>
              <a:latin typeface="Cambria Math" panose="02040503050406030204" pitchFamily="18" charset="0"/>
            </a:endParaRPr>
          </a:p>
        </p:txBody>
      </p:sp>
      <p:sp>
        <p:nvSpPr>
          <p:cNvPr id="54" name="矩形 53"/>
          <p:cNvSpPr/>
          <p:nvPr/>
        </p:nvSpPr>
        <p:spPr>
          <a:xfrm>
            <a:off x="23206723" y="9784617"/>
            <a:ext cx="6432446" cy="1446550"/>
          </a:xfrm>
          <a:prstGeom prst="rect">
            <a:avLst/>
          </a:prstGeom>
        </p:spPr>
        <p:txBody>
          <a:bodyPr wrap="square">
            <a:spAutoFit/>
          </a:bodyPr>
          <a:lstStyle/>
          <a:p>
            <a:pPr>
              <a:spcAft>
                <a:spcPts val="0"/>
              </a:spcAft>
            </a:pP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Figure </a:t>
            </a:r>
            <a:r>
              <a:rPr lang="en-US" altLang="zh-TW" sz="2200" kern="10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3. </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Light transmission profile for each cruise of the two sites. Note that GC1 has a very low light transmission below 200 meter depth in almost all the sampling cruises. </a:t>
            </a:r>
            <a:endParaRPr lang="zh-TW" altLang="zh-TW" sz="2200" kern="100" dirty="0">
              <a:solidFill>
                <a:schemeClr val="bg1"/>
              </a:solidFill>
              <a:latin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矩形 54"/>
              <p:cNvSpPr/>
              <p:nvPr/>
            </p:nvSpPr>
            <p:spPr>
              <a:xfrm>
                <a:off x="23184774" y="8060971"/>
                <a:ext cx="6025064" cy="769441"/>
              </a:xfrm>
              <a:prstGeom prst="rect">
                <a:avLst/>
              </a:prstGeom>
            </p:spPr>
            <p:txBody>
              <a:bodyPr wrap="square">
                <a:spAutoFit/>
              </a:bodyPr>
              <a:lstStyle/>
              <a:p>
                <a:r>
                  <a:rPr lang="en-US" altLang="zh-TW" sz="2200" kern="10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Table 1. Average bottom water temperature and the calculated </a:t>
                </a:r>
                <a14:m>
                  <m:oMath xmlns:m="http://schemas.openxmlformats.org/officeDocument/2006/math">
                    <m:r>
                      <m:rPr>
                        <m:nor/>
                      </m:rPr>
                      <a:rPr lang="en-US" altLang="zh-TW" sz="2200" i="1">
                        <a:solidFill>
                          <a:schemeClr val="bg1"/>
                        </a:solidFill>
                        <a:latin typeface="Cambria Math" panose="02040503050406030204" pitchFamily="18" charset="0"/>
                        <a:ea typeface="Cambria Math" panose="02040503050406030204" pitchFamily="18" charset="0"/>
                      </a:rPr>
                      <m:t>Tlim</m:t>
                    </m:r>
                  </m:oMath>
                </a14:m>
                <a:r>
                  <a:rPr lang="en-US" altLang="zh-TW" sz="2200" dirty="0">
                    <a:solidFill>
                      <a:schemeClr val="bg1"/>
                    </a:solidFill>
                    <a:latin typeface="Cambria Math" panose="02040503050406030204" pitchFamily="18" charset="0"/>
                    <a:ea typeface="Cambria Math" panose="02040503050406030204" pitchFamily="18" charset="0"/>
                  </a:rPr>
                  <a:t> of GC1 and GS1. </a:t>
                </a:r>
                <a:endParaRPr lang="zh-TW" altLang="zh-TW" sz="2200" dirty="0">
                  <a:solidFill>
                    <a:schemeClr val="bg1"/>
                  </a:solidFill>
                  <a:latin typeface="Cambria Math" panose="02040503050406030204" pitchFamily="18" charset="0"/>
                </a:endParaRPr>
              </a:p>
            </p:txBody>
          </p:sp>
        </mc:Choice>
        <mc:Fallback xmlns="">
          <p:sp>
            <p:nvSpPr>
              <p:cNvPr id="55" name="矩形 54"/>
              <p:cNvSpPr>
                <a:spLocks noRot="1" noChangeAspect="1" noMove="1" noResize="1" noEditPoints="1" noAdjustHandles="1" noChangeArrowheads="1" noChangeShapeType="1" noTextEdit="1"/>
              </p:cNvSpPr>
              <p:nvPr/>
            </p:nvSpPr>
            <p:spPr>
              <a:xfrm>
                <a:off x="23184774" y="8060971"/>
                <a:ext cx="6025064" cy="769441"/>
              </a:xfrm>
              <a:prstGeom prst="rect">
                <a:avLst/>
              </a:prstGeom>
              <a:blipFill>
                <a:blip r:embed="rId25"/>
                <a:stretch>
                  <a:fillRect l="-1314" t="-4724" b="-14961"/>
                </a:stretch>
              </a:blipFill>
            </p:spPr>
            <p:txBody>
              <a:bodyPr/>
              <a:lstStyle/>
              <a:p>
                <a:r>
                  <a:rPr lang="zh-TW" altLang="en-US">
                    <a:noFill/>
                  </a:rPr>
                  <a:t> </a:t>
                </a:r>
              </a:p>
            </p:txBody>
          </p:sp>
        </mc:Fallback>
      </mc:AlternateContent>
      <p:sp>
        <p:nvSpPr>
          <p:cNvPr id="56" name="矩形 55"/>
          <p:cNvSpPr/>
          <p:nvPr/>
        </p:nvSpPr>
        <p:spPr>
          <a:xfrm>
            <a:off x="25506763" y="15748221"/>
            <a:ext cx="4259143" cy="1785104"/>
          </a:xfrm>
          <a:prstGeom prst="rect">
            <a:avLst/>
          </a:prstGeom>
        </p:spPr>
        <p:txBody>
          <a:bodyPr wrap="square">
            <a:spAutoFit/>
          </a:bodyPr>
          <a:lstStyle/>
          <a:p>
            <a:pPr>
              <a:spcAft>
                <a:spcPts val="0"/>
              </a:spcAft>
            </a:pPr>
            <a:r>
              <a:rPr lang="en-US" altLang="zh-TW" sz="2200" kern="10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Figure 4. </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The conceptual model plotted with LIM results of GC1 </a:t>
            </a:r>
            <a:r>
              <a:rPr lang="en-US" altLang="zh-TW" sz="2200" kern="10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and GS1 processed </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with the MCMC algorithm. The flows were drawn to scale</a:t>
            </a:r>
            <a:r>
              <a:rPr lang="en-US" altLang="zh-TW" sz="2200" kern="10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endParaRPr lang="zh-TW" altLang="zh-TW" sz="2200" kern="100" dirty="0">
              <a:solidFill>
                <a:schemeClr val="bg1"/>
              </a:solidFill>
              <a:latin typeface="Cambria Math" panose="02040503050406030204" pitchFamily="18" charset="0"/>
              <a:cs typeface="Times New Roman" panose="02020603050405020304" pitchFamily="18" charset="0"/>
            </a:endParaRPr>
          </a:p>
        </p:txBody>
      </p:sp>
      <p:sp>
        <p:nvSpPr>
          <p:cNvPr id="58" name="矩形 57"/>
          <p:cNvSpPr/>
          <p:nvPr/>
        </p:nvSpPr>
        <p:spPr>
          <a:xfrm>
            <a:off x="26432062" y="28513087"/>
            <a:ext cx="3219657" cy="2462213"/>
          </a:xfrm>
          <a:prstGeom prst="rect">
            <a:avLst/>
          </a:prstGeom>
        </p:spPr>
        <p:txBody>
          <a:bodyPr wrap="square">
            <a:spAutoFit/>
          </a:bodyPr>
          <a:lstStyle/>
          <a:p>
            <a:pPr>
              <a:spcAft>
                <a:spcPts val="0"/>
              </a:spcAft>
            </a:pPr>
            <a:r>
              <a:rPr lang="en-US" altLang="zh-TW" sz="2200" kern="10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Table 4. </a:t>
            </a:r>
            <a:r>
              <a:rPr lang="en-US" altLang="zh-TW" sz="2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Comparison of network indices calculated for GC1 and GS1.The numbers indicate the fraction of network values that are higher in GC1.</a:t>
            </a:r>
            <a:endParaRPr lang="zh-TW" altLang="zh-TW" sz="2200" kern="100" dirty="0">
              <a:solidFill>
                <a:schemeClr val="bg1"/>
              </a:solidFill>
              <a:latin typeface="Cambria Math" panose="02040503050406030204" pitchFamily="18" charset="0"/>
              <a:cs typeface="Times New Roman" panose="02020603050405020304" pitchFamily="18" charset="0"/>
            </a:endParaRPr>
          </a:p>
        </p:txBody>
      </p:sp>
      <p:graphicFrame>
        <p:nvGraphicFramePr>
          <p:cNvPr id="286" name="表格 285"/>
          <p:cNvGraphicFramePr>
            <a:graphicFrameLocks noGrp="1"/>
          </p:cNvGraphicFramePr>
          <p:nvPr>
            <p:extLst>
              <p:ext uri="{D42A27DB-BD31-4B8C-83A1-F6EECF244321}">
                <p14:modId xmlns:p14="http://schemas.microsoft.com/office/powerpoint/2010/main" val="1713492500"/>
              </p:ext>
            </p:extLst>
          </p:nvPr>
        </p:nvGraphicFramePr>
        <p:xfrm>
          <a:off x="15812302" y="24984695"/>
          <a:ext cx="13341573" cy="2720712"/>
        </p:xfrm>
        <a:graphic>
          <a:graphicData uri="http://schemas.openxmlformats.org/drawingml/2006/table">
            <a:tbl>
              <a:tblPr firstRow="1" bandRow="1">
                <a:tableStyleId>{46F890A9-2807-4EBB-B81D-B2AA78EC7F39}</a:tableStyleId>
              </a:tblPr>
              <a:tblGrid>
                <a:gridCol w="1293949">
                  <a:extLst>
                    <a:ext uri="{9D8B030D-6E8A-4147-A177-3AD203B41FA5}">
                      <a16:colId xmlns:a16="http://schemas.microsoft.com/office/drawing/2014/main" val="928022074"/>
                    </a:ext>
                  </a:extLst>
                </a:gridCol>
                <a:gridCol w="2880320">
                  <a:extLst>
                    <a:ext uri="{9D8B030D-6E8A-4147-A177-3AD203B41FA5}">
                      <a16:colId xmlns:a16="http://schemas.microsoft.com/office/drawing/2014/main" val="880187939"/>
                    </a:ext>
                  </a:extLst>
                </a:gridCol>
                <a:gridCol w="2088232">
                  <a:extLst>
                    <a:ext uri="{9D8B030D-6E8A-4147-A177-3AD203B41FA5}">
                      <a16:colId xmlns:a16="http://schemas.microsoft.com/office/drawing/2014/main" val="1931399965"/>
                    </a:ext>
                  </a:extLst>
                </a:gridCol>
                <a:gridCol w="3456384">
                  <a:extLst>
                    <a:ext uri="{9D8B030D-6E8A-4147-A177-3AD203B41FA5}">
                      <a16:colId xmlns:a16="http://schemas.microsoft.com/office/drawing/2014/main" val="1484808368"/>
                    </a:ext>
                  </a:extLst>
                </a:gridCol>
                <a:gridCol w="3622688">
                  <a:extLst>
                    <a:ext uri="{9D8B030D-6E8A-4147-A177-3AD203B41FA5}">
                      <a16:colId xmlns:a16="http://schemas.microsoft.com/office/drawing/2014/main" val="3054290652"/>
                    </a:ext>
                  </a:extLst>
                </a:gridCol>
              </a:tblGrid>
              <a:tr h="64807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rPr>
                        <a:t>Station</a:t>
                      </a:r>
                      <a:endParaRPr lang="zh-TW" altLang="en-US" sz="2800" dirty="0" smtClean="0">
                        <a:latin typeface="Cambria Math" panose="020405030504060302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dirty="0" err="1" smtClean="0">
                          <a:latin typeface="Cambria Math" panose="02040503050406030204" pitchFamily="18" charset="0"/>
                        </a:rPr>
                        <a:t>OC</a:t>
                      </a:r>
                      <a:r>
                        <a:rPr lang="en-US" altLang="zh-TW" sz="2800" baseline="-25000" dirty="0" err="1" smtClean="0">
                          <a:latin typeface="Cambria Math" panose="02040503050406030204" pitchFamily="18" charset="0"/>
                        </a:rPr>
                        <a:t>Total</a:t>
                      </a:r>
                      <a:r>
                        <a:rPr lang="en-US" altLang="zh-TW" sz="2800" dirty="0" smtClean="0">
                          <a:latin typeface="Cambria Math" panose="02040503050406030204" pitchFamily="18" charset="0"/>
                        </a:rPr>
                        <a:t>/TOU</a:t>
                      </a:r>
                      <a:r>
                        <a:rPr lang="en-US" altLang="zh-TW" sz="2800" baseline="0" dirty="0" smtClean="0">
                          <a:latin typeface="Cambria Math" panose="02040503050406030204" pitchFamily="18" charset="0"/>
                        </a:rPr>
                        <a:t> (</a:t>
                      </a:r>
                      <a:r>
                        <a:rPr lang="en-US" altLang="zh-TW" sz="2800" baseline="0" dirty="0" err="1" smtClean="0">
                          <a:latin typeface="Cambria Math" panose="02040503050406030204" pitchFamily="18" charset="0"/>
                        </a:rPr>
                        <a:t>yr</a:t>
                      </a:r>
                      <a:r>
                        <a:rPr lang="en-US" altLang="zh-TW" sz="2800" baseline="0" dirty="0" smtClean="0">
                          <a:latin typeface="Cambria Math" panose="02040503050406030204" pitchFamily="18" charset="0"/>
                        </a:rPr>
                        <a:t>)</a:t>
                      </a:r>
                      <a:endParaRPr lang="zh-TW" altLang="en-US" sz="2800" dirty="0" smtClean="0">
                        <a:latin typeface="Cambria Math" panose="02040503050406030204" pitchFamily="18" charset="0"/>
                      </a:endParaRPr>
                    </a:p>
                  </a:txBody>
                  <a:tcPr anchor="ctr"/>
                </a:tc>
                <a:tc>
                  <a:txBody>
                    <a:bodyPr/>
                    <a:lstStyle/>
                    <a:p>
                      <a:pPr algn="ctr"/>
                      <a:r>
                        <a:rPr lang="en-US" altLang="zh-TW" sz="2800" smtClean="0">
                          <a:latin typeface="Cambria Math" panose="02040503050406030204" pitchFamily="18" charset="0"/>
                          <a:ea typeface="Cambria Math" panose="02040503050406030204" pitchFamily="18" charset="0"/>
                        </a:rPr>
                        <a:t>OC</a:t>
                      </a:r>
                      <a:r>
                        <a:rPr lang="en-US" altLang="zh-TW" sz="2800" baseline="-25000" dirty="0" err="1" smtClean="0">
                          <a:latin typeface="Cambria Math" panose="02040503050406030204" pitchFamily="18" charset="0"/>
                          <a:ea typeface="Cambria Math" panose="02040503050406030204" pitchFamily="18" charset="0"/>
                        </a:rPr>
                        <a:t>B</a:t>
                      </a:r>
                      <a:r>
                        <a:rPr lang="en-US" altLang="zh-TW" sz="2800" baseline="-25000" smtClean="0">
                          <a:latin typeface="Cambria Math" panose="02040503050406030204" pitchFamily="18" charset="0"/>
                          <a:ea typeface="Cambria Math" panose="02040503050406030204" pitchFamily="18" charset="0"/>
                        </a:rPr>
                        <a:t>ac</a:t>
                      </a:r>
                      <a:r>
                        <a:rPr lang="en-US" altLang="zh-TW" sz="2800" dirty="0" smtClean="0">
                          <a:latin typeface="Cambria Math" panose="02040503050406030204" pitchFamily="18" charset="0"/>
                          <a:ea typeface="Cambria Math" panose="02040503050406030204" pitchFamily="18" charset="0"/>
                        </a:rPr>
                        <a:t>/DOU</a:t>
                      </a:r>
                      <a:endParaRPr lang="zh-TW" altLang="en-US" sz="2800" dirty="0">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latin typeface="Cambria Math" panose="02040503050406030204" pitchFamily="18" charset="0"/>
                          <a:ea typeface="Cambria Math" panose="02040503050406030204" pitchFamily="18" charset="0"/>
                        </a:rPr>
                        <a:t>OC</a:t>
                      </a:r>
                      <a:r>
                        <a:rPr lang="en-US" altLang="zh-TW" sz="2800" baseline="-25000" dirty="0" smtClean="0">
                          <a:latin typeface="Cambria Math" panose="02040503050406030204" pitchFamily="18" charset="0"/>
                          <a:ea typeface="Cambria Math" panose="02040503050406030204" pitchFamily="18" charset="0"/>
                        </a:rPr>
                        <a:t>(</a:t>
                      </a:r>
                      <a:r>
                        <a:rPr lang="en-US" altLang="zh-TW" sz="2800" baseline="-25000" dirty="0" err="1" smtClean="0">
                          <a:latin typeface="Cambria Math" panose="02040503050406030204" pitchFamily="18" charset="0"/>
                          <a:ea typeface="Cambria Math" panose="02040503050406030204" pitchFamily="18" charset="0"/>
                        </a:rPr>
                        <a:t>Meio+Macro</a:t>
                      </a:r>
                      <a:r>
                        <a:rPr lang="en-US" altLang="zh-TW" sz="2800" baseline="-25000" dirty="0" smtClean="0">
                          <a:latin typeface="Cambria Math" panose="02040503050406030204" pitchFamily="18" charset="0"/>
                          <a:ea typeface="Cambria Math" panose="02040503050406030204" pitchFamily="18" charset="0"/>
                        </a:rPr>
                        <a:t>)</a:t>
                      </a:r>
                      <a:r>
                        <a:rPr lang="en-US" altLang="zh-TW" sz="2800" dirty="0" smtClean="0">
                          <a:latin typeface="Cambria Math" panose="02040503050406030204" pitchFamily="18" charset="0"/>
                          <a:ea typeface="Cambria Math" panose="02040503050406030204" pitchFamily="18" charset="0"/>
                        </a:rPr>
                        <a:t>/BMU</a:t>
                      </a:r>
                      <a:endParaRPr lang="zh-TW" altLang="en-US" sz="2800" dirty="0">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latin typeface="Cambria Math" panose="02040503050406030204" pitchFamily="18" charset="0"/>
                          <a:cs typeface="Times New Roman" panose="02020603050405020304" pitchFamily="18" charset="0"/>
                        </a:rPr>
                        <a:t>Method</a:t>
                      </a:r>
                      <a:endParaRPr lang="zh-TW" altLang="en-US" sz="2800" dirty="0">
                        <a:latin typeface="Cambria Math" panose="02040503050406030204" pitchFamily="18" charset="0"/>
                        <a:cs typeface="Times New Roman" panose="02020603050405020304" pitchFamily="18" charset="0"/>
                      </a:endParaRPr>
                    </a:p>
                  </a:txBody>
                  <a:tcPr anchor="ctr"/>
                </a:tc>
                <a:extLst>
                  <a:ext uri="{0D108BD9-81ED-4DB2-BD59-A6C34878D82A}">
                    <a16:rowId xmlns:a16="http://schemas.microsoft.com/office/drawing/2014/main" val="336748962"/>
                  </a:ext>
                </a:extLst>
              </a:tr>
              <a:tr h="483359">
                <a:tc rowSpan="2">
                  <a:txBody>
                    <a:bodyPr/>
                    <a:lstStyle/>
                    <a:p>
                      <a:pPr algn="ctr"/>
                      <a:r>
                        <a:rPr lang="en-US" altLang="zh-TW" sz="2800" dirty="0" smtClean="0">
                          <a:latin typeface="Cambria Math" panose="02040503050406030204" pitchFamily="18" charset="0"/>
                          <a:cs typeface="Times New Roman" panose="02020603050405020304" pitchFamily="18" charset="0"/>
                        </a:rPr>
                        <a:t>GC1</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ea typeface="Cambria Math" panose="02040503050406030204" pitchFamily="18" charset="0"/>
                        </a:rPr>
                        <a:t>13.22</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ea typeface="Cambria Math" panose="02040503050406030204" pitchFamily="18" charset="0"/>
                        </a:rPr>
                        <a:t>3.2970</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ea typeface="Cambria Math" panose="02040503050406030204" pitchFamily="18" charset="0"/>
                        </a:rPr>
                        <a:t>0.0824</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cs typeface="Times New Roman" panose="02020603050405020304" pitchFamily="18" charset="0"/>
                        </a:rPr>
                        <a:t>Direct</a:t>
                      </a:r>
                      <a:r>
                        <a:rPr lang="en-US" altLang="zh-TW" sz="2800" baseline="0" dirty="0" smtClean="0">
                          <a:latin typeface="Cambria Math" panose="02040503050406030204" pitchFamily="18" charset="0"/>
                          <a:cs typeface="Times New Roman" panose="02020603050405020304" pitchFamily="18" charset="0"/>
                        </a:rPr>
                        <a:t> measurement</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extLst>
                  <a:ext uri="{0D108BD9-81ED-4DB2-BD59-A6C34878D82A}">
                    <a16:rowId xmlns:a16="http://schemas.microsoft.com/office/drawing/2014/main" val="384769725"/>
                  </a:ext>
                </a:extLst>
              </a:tr>
              <a:tr h="483359">
                <a:tc vMerge="1">
                  <a:txBody>
                    <a:bodyPr/>
                    <a:lstStyle/>
                    <a:p>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dirty="0" smtClean="0">
                          <a:latin typeface="Cambria Math" panose="02040503050406030204" pitchFamily="18" charset="0"/>
                          <a:cs typeface="Times New Roman" panose="02020603050405020304" pitchFamily="18" charset="0"/>
                        </a:rPr>
                        <a:t>62.94</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cs typeface="Times New Roman" panose="02020603050405020304" pitchFamily="18" charset="0"/>
                        </a:rPr>
                        <a:t>4.3155</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cs typeface="Times New Roman" panose="02020603050405020304" pitchFamily="18" charset="0"/>
                        </a:rPr>
                        <a:t>44.6422</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tc>
                  <a:txBody>
                    <a:bodyPr/>
                    <a:lstStyle/>
                    <a:p>
                      <a:pPr algn="ctr"/>
                      <a:r>
                        <a:rPr lang="en-US" altLang="zh-TW" sz="2800" dirty="0" smtClean="0">
                          <a:latin typeface="Cambria Math" panose="02040503050406030204" pitchFamily="18" charset="0"/>
                          <a:cs typeface="Times New Roman" panose="02020603050405020304" pitchFamily="18" charset="0"/>
                        </a:rPr>
                        <a:t>Model results</a:t>
                      </a:r>
                      <a:endParaRPr lang="zh-TW" altLang="en-US" sz="2800" dirty="0">
                        <a:latin typeface="Cambria Math" panose="02040503050406030204" pitchFamily="18" charset="0"/>
                        <a:cs typeface="Times New Roman" panose="02020603050405020304" pitchFamily="18" charset="0"/>
                      </a:endParaRPr>
                    </a:p>
                  </a:txBody>
                  <a:tcPr anchor="ctr">
                    <a:solidFill>
                      <a:srgbClr val="D1E0E3"/>
                    </a:solidFill>
                  </a:tcPr>
                </a:tc>
                <a:extLst>
                  <a:ext uri="{0D108BD9-81ED-4DB2-BD59-A6C34878D82A}">
                    <a16:rowId xmlns:a16="http://schemas.microsoft.com/office/drawing/2014/main" val="3150244369"/>
                  </a:ext>
                </a:extLst>
              </a:tr>
              <a:tr h="483359">
                <a:tc rowSpan="2">
                  <a:txBody>
                    <a:bodyPr/>
                    <a:lstStyle/>
                    <a:p>
                      <a:pPr algn="ctr"/>
                      <a:r>
                        <a:rPr lang="en-US" altLang="zh-TW" sz="2800" dirty="0" smtClean="0">
                          <a:latin typeface="Cambria Math" panose="02040503050406030204" pitchFamily="18" charset="0"/>
                          <a:cs typeface="Times New Roman" panose="02020603050405020304" pitchFamily="18" charset="0"/>
                        </a:rPr>
                        <a:t>GS1</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algn="ctr"/>
                      <a:r>
                        <a:rPr lang="en-US" altLang="zh-TW" sz="2800" kern="1200" dirty="0" smtClean="0">
                          <a:effectLst/>
                          <a:latin typeface="Cambria Math" panose="02040503050406030204" pitchFamily="18" charset="0"/>
                          <a:ea typeface="Cambria Math" panose="02040503050406030204" pitchFamily="18" charset="0"/>
                        </a:rPr>
                        <a:t>19.80</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algn="ctr"/>
                      <a:r>
                        <a:rPr lang="en-US" altLang="zh-TW" sz="2800" dirty="0" smtClean="0">
                          <a:latin typeface="Cambria Math" panose="02040503050406030204" pitchFamily="18" charset="0"/>
                          <a:ea typeface="Cambria Math" panose="02040503050406030204" pitchFamily="18" charset="0"/>
                          <a:cs typeface="+mn-cs"/>
                        </a:rPr>
                        <a:t>3.6654</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algn="ctr"/>
                      <a:r>
                        <a:rPr lang="en-US" altLang="zh-TW" sz="2800" dirty="0" smtClean="0">
                          <a:latin typeface="Cambria Math" panose="02040503050406030204" pitchFamily="18" charset="0"/>
                          <a:ea typeface="Cambria Math" panose="02040503050406030204" pitchFamily="18" charset="0"/>
                        </a:rPr>
                        <a:t>1.8318</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marL="0" marR="0" indent="0" algn="ctr" defTabSz="3454249"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cs typeface="Times New Roman" panose="02020603050405020304" pitchFamily="18" charset="0"/>
                        </a:rPr>
                        <a:t>Direct</a:t>
                      </a:r>
                      <a:r>
                        <a:rPr lang="en-US" altLang="zh-TW" sz="2800" baseline="0" dirty="0" smtClean="0">
                          <a:latin typeface="Cambria Math" panose="02040503050406030204" pitchFamily="18" charset="0"/>
                          <a:cs typeface="Times New Roman" panose="02020603050405020304" pitchFamily="18" charset="0"/>
                        </a:rPr>
                        <a:t> measurement</a:t>
                      </a:r>
                      <a:endParaRPr lang="zh-TW" altLang="en-US" sz="2800" dirty="0" smtClean="0">
                        <a:latin typeface="Cambria Math" panose="02040503050406030204" pitchFamily="18" charset="0"/>
                        <a:cs typeface="Times New Roman" panose="02020603050405020304" pitchFamily="18" charset="0"/>
                      </a:endParaRPr>
                    </a:p>
                  </a:txBody>
                  <a:tcPr anchor="ctr">
                    <a:solidFill>
                      <a:srgbClr val="EAF0F2"/>
                    </a:solidFill>
                  </a:tcPr>
                </a:tc>
                <a:extLst>
                  <a:ext uri="{0D108BD9-81ED-4DB2-BD59-A6C34878D82A}">
                    <a16:rowId xmlns:a16="http://schemas.microsoft.com/office/drawing/2014/main" val="3891838462"/>
                  </a:ext>
                </a:extLst>
              </a:tr>
              <a:tr h="483359">
                <a:tc vMerge="1">
                  <a:txBody>
                    <a:bodyPr/>
                    <a:lstStyle/>
                    <a:p>
                      <a:endParaRPr lang="zh-TW" altLang="en-US" sz="2800" dirty="0">
                        <a:latin typeface="Cambria Math" panose="02040503050406030204" pitchFamily="18" charset="0"/>
                        <a:cs typeface="Times New Roman" panose="02020603050405020304" pitchFamily="18" charset="0"/>
                      </a:endParaRPr>
                    </a:p>
                  </a:txBody>
                  <a:tcPr/>
                </a:tc>
                <a:tc>
                  <a:txBody>
                    <a:bodyPr/>
                    <a:lstStyle/>
                    <a:p>
                      <a:pPr algn="ctr"/>
                      <a:r>
                        <a:rPr lang="en-US" altLang="zh-TW" sz="2800" kern="1200" dirty="0" smtClean="0">
                          <a:effectLst/>
                          <a:latin typeface="Cambria Math" panose="02040503050406030204" pitchFamily="18" charset="0"/>
                          <a:ea typeface="Cambria Math" panose="02040503050406030204" pitchFamily="18" charset="0"/>
                        </a:rPr>
                        <a:t>101.02</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algn="ctr"/>
                      <a:r>
                        <a:rPr lang="en-US" altLang="zh-TW" sz="2800" dirty="0" smtClean="0">
                          <a:latin typeface="Cambria Math" panose="02040503050406030204" pitchFamily="18" charset="0"/>
                          <a:ea typeface="Cambria Math" panose="02040503050406030204" pitchFamily="18" charset="0"/>
                          <a:cs typeface="+mn-cs"/>
                        </a:rPr>
                        <a:t>3.7129</a:t>
                      </a:r>
                      <a:endParaRPr lang="zh-TW" altLang="en-US" sz="2800"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algn="ctr"/>
                      <a:r>
                        <a:rPr lang="en-US" altLang="zh-TW" sz="2800" b="0" dirty="0" smtClean="0">
                          <a:latin typeface="Cambria Math" panose="02040503050406030204" pitchFamily="18" charset="0"/>
                          <a:ea typeface="Cambria Math" panose="02040503050406030204" pitchFamily="18" charset="0"/>
                          <a:cs typeface="+mn-cs"/>
                        </a:rPr>
                        <a:t>42.0642</a:t>
                      </a:r>
                      <a:endParaRPr lang="zh-TW" altLang="en-US" sz="2800" b="1" dirty="0">
                        <a:latin typeface="Cambria Math" panose="02040503050406030204" pitchFamily="18" charset="0"/>
                        <a:cs typeface="Times New Roman" panose="02020603050405020304" pitchFamily="18" charset="0"/>
                      </a:endParaRPr>
                    </a:p>
                  </a:txBody>
                  <a:tcPr anchor="ctr">
                    <a:solidFill>
                      <a:srgbClr val="EAF0F2"/>
                    </a:solidFill>
                  </a:tcPr>
                </a:tc>
                <a:tc>
                  <a:txBody>
                    <a:bodyPr/>
                    <a:lstStyle/>
                    <a:p>
                      <a:pPr marL="0" marR="0" indent="0" algn="ctr" defTabSz="3454249" rtl="0" eaLnBrk="1" fontAlgn="auto" latinLnBrk="0" hangingPunct="1">
                        <a:lnSpc>
                          <a:spcPct val="100000"/>
                        </a:lnSpc>
                        <a:spcBef>
                          <a:spcPts val="0"/>
                        </a:spcBef>
                        <a:spcAft>
                          <a:spcPts val="0"/>
                        </a:spcAft>
                        <a:buClrTx/>
                        <a:buSzTx/>
                        <a:buFontTx/>
                        <a:buNone/>
                        <a:tabLst/>
                        <a:defRPr/>
                      </a:pPr>
                      <a:r>
                        <a:rPr lang="en-US" altLang="zh-TW" sz="2800" dirty="0" smtClean="0">
                          <a:latin typeface="Cambria Math" panose="02040503050406030204" pitchFamily="18" charset="0"/>
                          <a:cs typeface="Times New Roman" panose="02020603050405020304" pitchFamily="18" charset="0"/>
                        </a:rPr>
                        <a:t>Model results</a:t>
                      </a:r>
                      <a:endParaRPr lang="zh-TW" altLang="en-US" sz="2800" dirty="0" smtClean="0">
                        <a:latin typeface="Cambria Math" panose="02040503050406030204" pitchFamily="18" charset="0"/>
                        <a:cs typeface="Times New Roman" panose="02020603050405020304" pitchFamily="18" charset="0"/>
                      </a:endParaRPr>
                    </a:p>
                  </a:txBody>
                  <a:tcPr anchor="ctr">
                    <a:solidFill>
                      <a:srgbClr val="EAF0F2"/>
                    </a:solidFill>
                  </a:tcPr>
                </a:tc>
                <a:extLst>
                  <a:ext uri="{0D108BD9-81ED-4DB2-BD59-A6C34878D82A}">
                    <a16:rowId xmlns:a16="http://schemas.microsoft.com/office/drawing/2014/main" val="249396332"/>
                  </a:ext>
                </a:extLst>
              </a:tr>
            </a:tbl>
          </a:graphicData>
        </a:graphic>
      </p:graphicFrame>
      <p:sp>
        <p:nvSpPr>
          <p:cNvPr id="287" name="矩形 286"/>
          <p:cNvSpPr/>
          <p:nvPr/>
        </p:nvSpPr>
        <p:spPr>
          <a:xfrm>
            <a:off x="15316329" y="32235280"/>
            <a:ext cx="14160666" cy="10325904"/>
          </a:xfrm>
          <a:prstGeom prst="rect">
            <a:avLst/>
          </a:prstGeom>
        </p:spPr>
        <p:txBody>
          <a:bodyPr wrap="square">
            <a:spAutoFit/>
          </a:bodyPr>
          <a:lstStyle/>
          <a:p>
            <a:pPr>
              <a:lnSpc>
                <a:spcPts val="4200"/>
              </a:lnSpc>
            </a:pPr>
            <a:r>
              <a:rPr lang="zh-TW" altLang="en-US"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This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study is the first to use the food web model to understand carbon cycling in the GPSC and on the adjacent slope. Moreover, it is the first study that applied the LIM technique in Taiwan. The standing stocks of each compartment were significantly different between the two habitats. The relatively lower biodiversity and faunal carbon stocks show that the canyon is a fragile ecosystem under severe physical perturbation. The model results revealed that the bacteria-related process dominated the canyon head of the GPSC. By contrast, the higher contribution of fauna in carbon processing on the adjacent slope presents a relatively mature ecosystem. In addition, our models revealed a higher carbon burial rate in GC1, indicating that the GPSC not only transports sediment to the deep SCS but functions as a carbon sink, contributing to carbon sequestration. </a:t>
            </a:r>
            <a:r>
              <a:rPr lang="en-US" altLang="zh-TW" sz="3780" dirty="0"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Owing </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to the ongoing climate change, the </a:t>
            </a:r>
            <a:r>
              <a:rPr lang="en-US" altLang="zh-TW" sz="3780" dirty="0" err="1">
                <a:solidFill>
                  <a:schemeClr val="bg1"/>
                </a:solidFill>
                <a:latin typeface="Cambria Math" panose="02040503050406030204" pitchFamily="18" charset="0"/>
                <a:ea typeface="Cambria Math" panose="02040503050406030204" pitchFamily="18" charset="0"/>
                <a:cs typeface="Times New Roman" panose="02020603050405020304" pitchFamily="18" charset="0"/>
              </a:rPr>
              <a:t>geohazards</a:t>
            </a:r>
            <a:r>
              <a:rPr lang="en-US" altLang="zh-TW" sz="378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in the submarine canyons might become more frequent due to new weather systems with a higher intensity of flooding in SMRs. By better understanding carbon cycling in submarine canyons like GPSC, we may be able to predict the impact of climate change or human influence on deep-sea ecosystems.</a:t>
            </a:r>
          </a:p>
        </p:txBody>
      </p:sp>
      <p:graphicFrame>
        <p:nvGraphicFramePr>
          <p:cNvPr id="288" name="表格 287"/>
          <p:cNvGraphicFramePr>
            <a:graphicFrameLocks noGrp="1"/>
          </p:cNvGraphicFramePr>
          <p:nvPr>
            <p:extLst>
              <p:ext uri="{D42A27DB-BD31-4B8C-83A1-F6EECF244321}">
                <p14:modId xmlns:p14="http://schemas.microsoft.com/office/powerpoint/2010/main" val="3364125426"/>
              </p:ext>
            </p:extLst>
          </p:nvPr>
        </p:nvGraphicFramePr>
        <p:xfrm>
          <a:off x="23172150" y="5961680"/>
          <a:ext cx="6304846" cy="1981200"/>
        </p:xfrm>
        <a:graphic>
          <a:graphicData uri="http://schemas.openxmlformats.org/drawingml/2006/table">
            <a:tbl>
              <a:tblPr firstRow="1" bandRow="1">
                <a:tableStyleId>{46F890A9-2807-4EBB-B81D-B2AA78EC7F39}</a:tableStyleId>
              </a:tblPr>
              <a:tblGrid>
                <a:gridCol w="1381042">
                  <a:extLst>
                    <a:ext uri="{9D8B030D-6E8A-4147-A177-3AD203B41FA5}">
                      <a16:colId xmlns:a16="http://schemas.microsoft.com/office/drawing/2014/main" val="880187939"/>
                    </a:ext>
                  </a:extLst>
                </a:gridCol>
                <a:gridCol w="3024336">
                  <a:extLst>
                    <a:ext uri="{9D8B030D-6E8A-4147-A177-3AD203B41FA5}">
                      <a16:colId xmlns:a16="http://schemas.microsoft.com/office/drawing/2014/main" val="1931399965"/>
                    </a:ext>
                  </a:extLst>
                </a:gridCol>
                <a:gridCol w="1899468">
                  <a:extLst>
                    <a:ext uri="{9D8B030D-6E8A-4147-A177-3AD203B41FA5}">
                      <a16:colId xmlns:a16="http://schemas.microsoft.com/office/drawing/2014/main" val="1484808368"/>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dirty="0" smtClean="0">
                          <a:solidFill>
                            <a:schemeClr val="bg1"/>
                          </a:solidFill>
                          <a:latin typeface="Cambria Math" panose="02040503050406030204" pitchFamily="18" charset="0"/>
                          <a:ea typeface="Cambria Math" panose="02040503050406030204" pitchFamily="18" charset="0"/>
                        </a:rPr>
                        <a:t>Station</a:t>
                      </a:r>
                      <a:endParaRPr lang="zh-TW" altLang="en-US" sz="2800" dirty="0" smtClean="0">
                        <a:solidFill>
                          <a:schemeClr val="bg1"/>
                        </a:solidFill>
                        <a:latin typeface="Cambria Math" panose="02040503050406030204" pitchFamily="18" charset="0"/>
                      </a:endParaRPr>
                    </a:p>
                  </a:txBody>
                  <a:tcPr anchor="ctr"/>
                </a:tc>
                <a:tc>
                  <a:txBody>
                    <a:bodyPr/>
                    <a:lstStyle/>
                    <a:p>
                      <a:pPr algn="ctr"/>
                      <a:r>
                        <a:rPr lang="en-US" altLang="zh-TW" sz="2800" dirty="0" smtClean="0">
                          <a:solidFill>
                            <a:schemeClr val="bg1"/>
                          </a:solidFill>
                          <a:latin typeface="Cambria Math" panose="02040503050406030204" pitchFamily="18" charset="0"/>
                          <a:ea typeface="Cambria Math" panose="02040503050406030204" pitchFamily="18" charset="0"/>
                        </a:rPr>
                        <a:t>Average bottom water</a:t>
                      </a:r>
                      <a:r>
                        <a:rPr lang="en-US" altLang="zh-TW" sz="2800" baseline="0" dirty="0" smtClean="0">
                          <a:solidFill>
                            <a:schemeClr val="bg1"/>
                          </a:solidFill>
                          <a:latin typeface="Cambria Math" panose="02040503050406030204" pitchFamily="18" charset="0"/>
                          <a:ea typeface="Cambria Math" panose="02040503050406030204" pitchFamily="18" charset="0"/>
                        </a:rPr>
                        <a:t> temp (°C)</a:t>
                      </a:r>
                      <a:endParaRPr lang="zh-TW" altLang="en-US" sz="2800" dirty="0">
                        <a:solidFill>
                          <a:schemeClr val="bg1"/>
                        </a:solidFill>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i="1" dirty="0" err="1" smtClean="0">
                          <a:solidFill>
                            <a:schemeClr val="bg1"/>
                          </a:solidFill>
                          <a:latin typeface="Cambria Math" panose="02040503050406030204" pitchFamily="18" charset="0"/>
                          <a:ea typeface="Cambria Math" panose="02040503050406030204" pitchFamily="18" charset="0"/>
                        </a:rPr>
                        <a:t>Tlim</a:t>
                      </a:r>
                      <a:endParaRPr lang="zh-TW" altLang="en-US" sz="2800" i="1" dirty="0">
                        <a:solidFill>
                          <a:schemeClr val="bg1"/>
                        </a:solidFill>
                        <a:latin typeface="Cambria Math" panose="02040503050406030204" pitchFamily="18" charset="0"/>
                        <a:cs typeface="Times New Roman" panose="02020603050405020304" pitchFamily="18" charset="0"/>
                      </a:endParaRPr>
                    </a:p>
                  </a:txBody>
                  <a:tcPr anchor="ctr"/>
                </a:tc>
                <a:extLst>
                  <a:ext uri="{0D108BD9-81ED-4DB2-BD59-A6C34878D82A}">
                    <a16:rowId xmlns:a16="http://schemas.microsoft.com/office/drawing/2014/main" val="336748962"/>
                  </a:ext>
                </a:extLst>
              </a:tr>
              <a:tr h="370840">
                <a:tc>
                  <a:txBody>
                    <a:bodyPr/>
                    <a:lstStyle/>
                    <a:p>
                      <a:pPr algn="ctr"/>
                      <a:r>
                        <a:rPr lang="en-US" altLang="zh-TW" sz="2800" dirty="0" smtClean="0">
                          <a:solidFill>
                            <a:schemeClr val="tx1"/>
                          </a:solidFill>
                          <a:latin typeface="Cambria Math" panose="02040503050406030204" pitchFamily="18" charset="0"/>
                          <a:ea typeface="Cambria Math" panose="02040503050406030204" pitchFamily="18" charset="0"/>
                        </a:rPr>
                        <a:t>GC1</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solidFill>
                            <a:schemeClr val="tx1"/>
                          </a:solidFill>
                          <a:latin typeface="Cambria Math" panose="02040503050406030204" pitchFamily="18" charset="0"/>
                          <a:ea typeface="Cambria Math" panose="02040503050406030204" pitchFamily="18" charset="0"/>
                        </a:rPr>
                        <a:t>13.54</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solidFill>
                            <a:schemeClr val="tx1"/>
                          </a:solidFill>
                          <a:latin typeface="Cambria Math" panose="02040503050406030204" pitchFamily="18" charset="0"/>
                          <a:ea typeface="Cambria Math" panose="02040503050406030204" pitchFamily="18" charset="0"/>
                        </a:rPr>
                        <a:t>1.05</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extLst>
                  <a:ext uri="{0D108BD9-81ED-4DB2-BD59-A6C34878D82A}">
                    <a16:rowId xmlns:a16="http://schemas.microsoft.com/office/drawing/2014/main" val="384769725"/>
                  </a:ext>
                </a:extLst>
              </a:tr>
              <a:tr h="370840">
                <a:tc>
                  <a:txBody>
                    <a:bodyPr/>
                    <a:lstStyle/>
                    <a:p>
                      <a:pPr algn="ctr"/>
                      <a:r>
                        <a:rPr lang="en-US" altLang="zh-TW" sz="2800" kern="1200" dirty="0" smtClean="0">
                          <a:solidFill>
                            <a:schemeClr val="tx1"/>
                          </a:solidFill>
                          <a:effectLst/>
                          <a:latin typeface="Cambria Math" panose="02040503050406030204" pitchFamily="18" charset="0"/>
                          <a:ea typeface="Cambria Math" panose="02040503050406030204" pitchFamily="18" charset="0"/>
                        </a:rPr>
                        <a:t>GS1</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solidFill>
                            <a:schemeClr val="tx1"/>
                          </a:solidFill>
                          <a:latin typeface="Cambria Math" panose="02040503050406030204" pitchFamily="18" charset="0"/>
                          <a:ea typeface="Cambria Math" panose="02040503050406030204" pitchFamily="18" charset="0"/>
                        </a:rPr>
                        <a:t>13.90</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tc>
                  <a:txBody>
                    <a:bodyPr/>
                    <a:lstStyle/>
                    <a:p>
                      <a:pPr algn="ctr"/>
                      <a:r>
                        <a:rPr lang="en-US" altLang="zh-TW" sz="2800" dirty="0" smtClean="0">
                          <a:solidFill>
                            <a:schemeClr val="tx1"/>
                          </a:solidFill>
                          <a:latin typeface="Cambria Math" panose="02040503050406030204" pitchFamily="18" charset="0"/>
                          <a:ea typeface="Cambria Math" panose="02040503050406030204" pitchFamily="18" charset="0"/>
                        </a:rPr>
                        <a:t>1.09</a:t>
                      </a:r>
                      <a:endParaRPr lang="zh-TW" altLang="en-US" sz="2800" dirty="0">
                        <a:solidFill>
                          <a:schemeClr val="tx1"/>
                        </a:solidFill>
                        <a:latin typeface="Cambria Math" panose="02040503050406030204" pitchFamily="18" charset="0"/>
                        <a:cs typeface="Times New Roman" panose="02020603050405020304" pitchFamily="18" charset="0"/>
                      </a:endParaRPr>
                    </a:p>
                  </a:txBody>
                  <a:tcPr anchor="ctr"/>
                </a:tc>
                <a:extLst>
                  <a:ext uri="{0D108BD9-81ED-4DB2-BD59-A6C34878D82A}">
                    <a16:rowId xmlns:a16="http://schemas.microsoft.com/office/drawing/2014/main" val="3891838462"/>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6001</TotalTime>
  <Words>691</Words>
  <Application>Microsoft Office PowerPoint</Application>
  <PresentationFormat>自訂</PresentationFormat>
  <Paragraphs>156</Paragraphs>
  <Slides>1</Slides>
  <Notes>1</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vt:i4>
      </vt:variant>
    </vt:vector>
  </HeadingPairs>
  <TitlesOfParts>
    <vt:vector size="11" baseType="lpstr">
      <vt:lpstr>微軟正黑體</vt:lpstr>
      <vt:lpstr>新細明體</vt:lpstr>
      <vt:lpstr>新細明體</vt:lpstr>
      <vt:lpstr>標楷體</vt:lpstr>
      <vt:lpstr>Arial</vt:lpstr>
      <vt:lpstr>Calibri</vt:lpstr>
      <vt:lpstr>Cambria Math</vt:lpstr>
      <vt:lpstr>Century Schoolbook</vt:lpstr>
      <vt:lpstr>Times New Roman</vt:lpstr>
      <vt:lpstr>Office 佈景主題</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董珏辰</dc:creator>
  <cp:lastModifiedBy>user</cp:lastModifiedBy>
  <cp:revision>273</cp:revision>
  <dcterms:created xsi:type="dcterms:W3CDTF">2018-04-10T14:30:50Z</dcterms:created>
  <dcterms:modified xsi:type="dcterms:W3CDTF">2022-07-28T02:51:31Z</dcterms:modified>
</cp:coreProperties>
</file>